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7" r:id="rId15"/>
    <p:sldId id="269" r:id="rId16"/>
    <p:sldId id="270" r:id="rId17"/>
    <p:sldId id="276" r:id="rId18"/>
    <p:sldId id="271" r:id="rId19"/>
    <p:sldId id="278" r:id="rId20"/>
    <p:sldId id="272" r:id="rId21"/>
    <p:sldId id="273" r:id="rId22"/>
    <p:sldId id="274" r:id="rId23"/>
    <p:sldId id="275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9767" autoAdjust="0"/>
  </p:normalViewPr>
  <p:slideViewPr>
    <p:cSldViewPr snapToGrid="0">
      <p:cViewPr varScale="1">
        <p:scale>
          <a:sx n="67" d="100"/>
          <a:sy n="67" d="100"/>
        </p:scale>
        <p:origin x="147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9.wmf"/><Relationship Id="rId1" Type="http://schemas.openxmlformats.org/officeDocument/2006/relationships/image" Target="../media/image28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image" Target="../media/image34.wmf"/><Relationship Id="rId1" Type="http://schemas.openxmlformats.org/officeDocument/2006/relationships/image" Target="../media/image33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88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28560" y="1825200"/>
            <a:ext cx="788688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8560" y="4098240"/>
            <a:ext cx="788688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88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628560" y="1825200"/>
            <a:ext cx="384876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670280" y="1825200"/>
            <a:ext cx="384876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628560" y="4098240"/>
            <a:ext cx="384876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4670280" y="4098240"/>
            <a:ext cx="384876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88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628560" y="1825200"/>
            <a:ext cx="2539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295440" y="1825200"/>
            <a:ext cx="2539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5962320" y="1825200"/>
            <a:ext cx="2539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628560" y="4098240"/>
            <a:ext cx="2539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295440" y="4098240"/>
            <a:ext cx="2539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5962320" y="4098240"/>
            <a:ext cx="2539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88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28560" y="1825200"/>
            <a:ext cx="7886880" cy="43513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48"/>
              </a:spcBef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88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628560" y="1825200"/>
            <a:ext cx="788688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88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628560" y="1825200"/>
            <a:ext cx="384876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4670280" y="1825200"/>
            <a:ext cx="384876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88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628560" y="365040"/>
            <a:ext cx="7886880" cy="61455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48"/>
              </a:spcBef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88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628560" y="1825200"/>
            <a:ext cx="384876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4670280" y="1825200"/>
            <a:ext cx="384876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628560" y="4098240"/>
            <a:ext cx="384876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88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628560" y="1825200"/>
            <a:ext cx="384876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4670280" y="1825200"/>
            <a:ext cx="384876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670280" y="4098240"/>
            <a:ext cx="384876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880" cy="132552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628560" y="1825200"/>
            <a:ext cx="384876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670280" y="1825200"/>
            <a:ext cx="384876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628560" y="4098240"/>
            <a:ext cx="788688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880" cy="132552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r>
              <a:rPr lang="en-US" sz="3300" b="0" strike="noStrike" spc="-1">
                <a:solidFill>
                  <a:srgbClr val="000000"/>
                </a:solidFill>
                <a:latin typeface="Calibri Light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628560" y="1825200"/>
            <a:ext cx="788688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marL="171360" indent="-171360">
              <a:spcBef>
                <a:spcPts val="748"/>
              </a:spcBef>
              <a:buClr>
                <a:srgbClr val="000000"/>
              </a:buClr>
              <a:buFont typeface="Arial"/>
              <a:buChar char="•"/>
            </a:pPr>
            <a:r>
              <a:rPr lang="en-US" sz="21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514080" lvl="1" indent="-171360">
              <a:spcBef>
                <a:spcPts val="748"/>
              </a:spcBef>
              <a:buClr>
                <a:srgbClr val="000000"/>
              </a:buClr>
              <a:buFont typeface="Arial"/>
              <a:buChar char="•"/>
            </a:pPr>
            <a:r>
              <a:rPr lang="en-US" sz="21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857160" lvl="2" indent="-171360">
              <a:spcBef>
                <a:spcPts val="748"/>
              </a:spcBef>
              <a:buClr>
                <a:srgbClr val="000000"/>
              </a:buClr>
              <a:buFont typeface="Arial"/>
              <a:buChar char="•"/>
            </a:pPr>
            <a:r>
              <a:rPr lang="en-US" sz="21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199880" lvl="3" indent="-171360">
              <a:spcBef>
                <a:spcPts val="748"/>
              </a:spcBef>
              <a:buClr>
                <a:srgbClr val="000000"/>
              </a:buClr>
              <a:buFont typeface="Arial"/>
              <a:buChar char="•"/>
            </a:pPr>
            <a:r>
              <a:rPr lang="en-US" sz="21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1542960" lvl="4" indent="-171360">
              <a:spcBef>
                <a:spcPts val="748"/>
              </a:spcBef>
              <a:buClr>
                <a:srgbClr val="000000"/>
              </a:buClr>
              <a:buFont typeface="Arial"/>
              <a:buChar char="•"/>
            </a:pPr>
            <a:r>
              <a:rPr lang="en-US" sz="21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1542960" lvl="5" indent="-171360">
              <a:spcBef>
                <a:spcPts val="748"/>
              </a:spcBef>
              <a:buClr>
                <a:srgbClr val="000000"/>
              </a:buClr>
              <a:buFont typeface="Arial"/>
              <a:buChar char="•"/>
            </a:pPr>
            <a:r>
              <a:rPr lang="en-US" sz="21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1542960" lvl="6" indent="-171360">
              <a:spcBef>
                <a:spcPts val="748"/>
              </a:spcBef>
              <a:buClr>
                <a:srgbClr val="000000"/>
              </a:buClr>
              <a:buFont typeface="Arial"/>
              <a:buChar char="•"/>
            </a:pPr>
            <a:r>
              <a:rPr lang="en-US" sz="21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628200" y="6356520"/>
            <a:ext cx="2057400" cy="36504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r>
              <a:rPr lang="ru-RU" sz="900" b="0" strike="noStrike" spc="-1">
                <a:solidFill>
                  <a:srgbClr val="898989"/>
                </a:solidFill>
                <a:latin typeface="Arial"/>
              </a:rPr>
              <a:t>&lt;date/time&gt;</a:t>
            </a:r>
            <a:endParaRPr lang="en-US" sz="9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029040" y="6356520"/>
            <a:ext cx="3085920" cy="36504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6457680" y="6356520"/>
            <a:ext cx="2057400" cy="36504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r"/>
            <a:fld id="{C44988B1-CE96-42BB-B8FB-7EAEDB40761E}" type="slidenum">
              <a:rPr lang="ru-RU" sz="900" b="0" strike="noStrike" spc="-1">
                <a:solidFill>
                  <a:srgbClr val="898989"/>
                </a:solidFill>
                <a:latin typeface="Arial"/>
              </a:rPr>
              <a:t>‹#›</a:t>
            </a:fld>
            <a:endParaRPr lang="en-US" sz="9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29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8.wmf"/><Relationship Id="rId4" Type="http://schemas.openxmlformats.org/officeDocument/2006/relationships/oleObject" Target="../embeddings/oleObject1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wmf"/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4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33.w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://soch1-novoalex.ucoz.ru/index/obrazovatelnye_programmy_po_predmetam/0-81" TargetMode="Externa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Shape 1"/>
          <p:cNvSpPr txBox="1"/>
          <p:nvPr/>
        </p:nvSpPr>
        <p:spPr>
          <a:xfrm>
            <a:off x="715680" y="1557000"/>
            <a:ext cx="8062920" cy="158436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ctr"/>
            <a:r>
              <a:rPr lang="ru-RU" sz="2800" b="1" strike="noStrike" spc="-1" dirty="0" smtClean="0">
                <a:solidFill>
                  <a:srgbClr val="000000"/>
                </a:solidFill>
                <a:latin typeface="Calibri Light"/>
              </a:rPr>
              <a:t>ФОРМИРОВАНИЕ ФИНАНСОВОЙ ГРАМОТНОСТИ КАК КЛЮЧЕВОЙ КОМПОНЕНТ СОЦИАЛИЗАЦИИ ОБУЧАЮЩИХСЯ НАЧАЛЬНОЙ ШКОЛЫ</a:t>
            </a:r>
            <a:endParaRPr lang="en-US" sz="2800" b="0" strike="noStrike" spc="-1" dirty="0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2" name="TextShape 2"/>
          <p:cNvSpPr txBox="1"/>
          <p:nvPr/>
        </p:nvSpPr>
        <p:spPr>
          <a:xfrm>
            <a:off x="4317480" y="3860280"/>
            <a:ext cx="4859640" cy="175284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63360" algn="ctr">
              <a:spcBef>
                <a:spcPts val="748"/>
              </a:spcBef>
            </a:pPr>
            <a:r>
              <a:rPr lang="ru-RU" sz="1800" b="1" strike="noStrike" spc="-1">
                <a:solidFill>
                  <a:srgbClr val="000000"/>
                </a:solidFill>
                <a:latin typeface="Calibri"/>
              </a:rPr>
              <a:t>Белевцова  Людмила Васильевна</a:t>
            </a: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,</a:t>
            </a:r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  <a:p>
            <a:pPr marL="63360" algn="ctr">
              <a:spcBef>
                <a:spcPts val="748"/>
              </a:spcBef>
            </a:pP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учитель начальных классов высшей квалификационной категории</a:t>
            </a:r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  <a:p>
            <a:pPr marL="63360" algn="ctr">
              <a:spcBef>
                <a:spcPts val="748"/>
              </a:spcBef>
            </a:pP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МОУ гимназия №1 г. Новоалександровска</a:t>
            </a:r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43" name="Picture 2" descr="C:\Users\1\Desktop\hello_html_m77ef7f7c.png"/>
          <p:cNvPicPr/>
          <p:nvPr/>
        </p:nvPicPr>
        <p:blipFill>
          <a:blip r:embed="rId2"/>
          <a:stretch/>
        </p:blipFill>
        <p:spPr>
          <a:xfrm>
            <a:off x="708120" y="3125880"/>
            <a:ext cx="2449440" cy="3136680"/>
          </a:xfrm>
          <a:prstGeom prst="rect">
            <a:avLst/>
          </a:prstGeom>
          <a:ln>
            <a:noFill/>
          </a:ln>
        </p:spPr>
      </p:pic>
      <p:sp>
        <p:nvSpPr>
          <p:cNvPr id="44" name="CustomShape 3"/>
          <p:cNvSpPr/>
          <p:nvPr/>
        </p:nvSpPr>
        <p:spPr>
          <a:xfrm>
            <a:off x="2484360" y="5981760"/>
            <a:ext cx="4859280" cy="1752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normAutofit/>
          </a:bodyPr>
          <a:lstStyle/>
          <a:p>
            <a:pPr marL="63360" algn="ctr">
              <a:lnSpc>
                <a:spcPct val="90000"/>
              </a:lnSpc>
              <a:spcBef>
                <a:spcPts val="748"/>
              </a:spcBef>
            </a:pPr>
            <a:endParaRPr lang="en-US" sz="1800" b="0" strike="noStrike" spc="-1" dirty="0">
              <a:solidFill>
                <a:srgbClr val="000000"/>
              </a:solidFill>
              <a:latin typeface="Arial"/>
            </a:endParaRPr>
          </a:p>
          <a:p>
            <a:pPr marL="63360" algn="ctr">
              <a:lnSpc>
                <a:spcPct val="90000"/>
              </a:lnSpc>
              <a:spcBef>
                <a:spcPts val="748"/>
              </a:spcBef>
            </a:pPr>
            <a:r>
              <a:rPr lang="ru-RU" spc="-1" dirty="0" smtClean="0">
                <a:solidFill>
                  <a:srgbClr val="000000"/>
                </a:solidFill>
                <a:latin typeface="Calibri"/>
                <a:ea typeface="Arial"/>
              </a:rPr>
              <a:t>12 мая</a:t>
            </a:r>
            <a:r>
              <a:rPr lang="ru-RU" sz="1800" b="0" strike="noStrike" spc="-1" dirty="0" smtClean="0">
                <a:solidFill>
                  <a:srgbClr val="000000"/>
                </a:solidFill>
                <a:latin typeface="Calibri"/>
                <a:ea typeface="Arial"/>
              </a:rPr>
              <a:t> 2022 </a:t>
            </a:r>
            <a:r>
              <a:rPr lang="ru-RU" sz="1800" b="0" strike="noStrike" spc="-1" dirty="0">
                <a:solidFill>
                  <a:srgbClr val="000000"/>
                </a:solidFill>
                <a:latin typeface="Calibri"/>
                <a:ea typeface="Arial"/>
              </a:rPr>
              <a:t>г.</a:t>
            </a:r>
            <a:endParaRPr lang="en-US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" name="CustomShape 4"/>
          <p:cNvSpPr/>
          <p:nvPr/>
        </p:nvSpPr>
        <p:spPr>
          <a:xfrm>
            <a:off x="365040" y="260280"/>
            <a:ext cx="8528040" cy="520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marL="63360" algn="ctr"/>
            <a:r>
              <a:rPr lang="ru-RU" sz="1400" b="1" strike="noStrike" spc="-1">
                <a:solidFill>
                  <a:srgbClr val="002060"/>
                </a:solidFill>
                <a:latin typeface="Arial"/>
              </a:rPr>
              <a:t>Муниципальное общеобразовательное учреждение </a:t>
            </a: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  <a:p>
            <a:pPr marL="63360" algn="ctr"/>
            <a:r>
              <a:rPr lang="ru-RU" sz="1400" b="1" strike="noStrike" spc="-1">
                <a:solidFill>
                  <a:srgbClr val="002060"/>
                </a:solidFill>
                <a:latin typeface="Arial"/>
              </a:rPr>
              <a:t>«Гимназия №1 г. Новоалександровска»</a:t>
            </a: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Shape 1"/>
          <p:cNvSpPr txBox="1"/>
          <p:nvPr/>
        </p:nvSpPr>
        <p:spPr>
          <a:xfrm>
            <a:off x="2771640" y="828720"/>
            <a:ext cx="7886880" cy="132552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r>
              <a:rPr lang="ru-RU" sz="3300" b="1" strike="noStrike" spc="-1">
                <a:solidFill>
                  <a:srgbClr val="000000"/>
                </a:solidFill>
                <a:latin typeface="Calibri Light"/>
              </a:rPr>
              <a:t>Направления работы</a:t>
            </a:r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78" name="TextShape 2"/>
          <p:cNvSpPr txBox="1"/>
          <p:nvPr/>
        </p:nvSpPr>
        <p:spPr>
          <a:xfrm>
            <a:off x="628560" y="1825200"/>
            <a:ext cx="7886880" cy="435132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 marL="171360" indent="-171360">
              <a:spcBef>
                <a:spcPts val="748"/>
              </a:spcBef>
              <a:buClr>
                <a:srgbClr val="000000"/>
              </a:buClr>
              <a:buFont typeface="Arial"/>
              <a:buChar char="•"/>
            </a:pPr>
            <a:r>
              <a:rPr lang="ru-RU" sz="2400" b="0" strike="noStrike" spc="-1" dirty="0">
                <a:solidFill>
                  <a:srgbClr val="000000"/>
                </a:solidFill>
                <a:latin typeface="Calibri"/>
              </a:rPr>
              <a:t>Работа с родителями</a:t>
            </a:r>
            <a:endParaRPr lang="en-US" sz="2400" b="0" strike="noStrike" spc="-1" dirty="0">
              <a:solidFill>
                <a:srgbClr val="000000"/>
              </a:solidFill>
              <a:latin typeface="Calibri"/>
            </a:endParaRPr>
          </a:p>
          <a:p>
            <a:pPr marL="171360" indent="-171360">
              <a:spcBef>
                <a:spcPts val="748"/>
              </a:spcBef>
              <a:buClr>
                <a:srgbClr val="000000"/>
              </a:buClr>
              <a:buFont typeface="Arial"/>
              <a:buChar char="•"/>
            </a:pPr>
            <a:r>
              <a:rPr lang="ru-RU" sz="2400" b="0" strike="noStrike" spc="-1" dirty="0">
                <a:solidFill>
                  <a:srgbClr val="000000"/>
                </a:solidFill>
                <a:latin typeface="Calibri"/>
              </a:rPr>
              <a:t>Проведение игр, викторин.</a:t>
            </a:r>
            <a:endParaRPr lang="en-US" sz="2400" b="0" strike="noStrike" spc="-1" dirty="0">
              <a:solidFill>
                <a:srgbClr val="000000"/>
              </a:solidFill>
              <a:latin typeface="Calibri"/>
            </a:endParaRPr>
          </a:p>
          <a:p>
            <a:pPr marL="171360" indent="-171360">
              <a:spcBef>
                <a:spcPts val="748"/>
              </a:spcBef>
              <a:buClr>
                <a:srgbClr val="000000"/>
              </a:buClr>
              <a:buFont typeface="Arial"/>
              <a:buChar char="•"/>
            </a:pPr>
            <a:r>
              <a:rPr lang="ru-RU" sz="2400" b="0" strike="noStrike" spc="-1" dirty="0">
                <a:solidFill>
                  <a:srgbClr val="000000"/>
                </a:solidFill>
                <a:latin typeface="Calibri"/>
              </a:rPr>
              <a:t>Развитие творческих способностей</a:t>
            </a:r>
            <a:endParaRPr lang="en-US" sz="2400" b="0" strike="noStrike" spc="-1" dirty="0">
              <a:solidFill>
                <a:srgbClr val="000000"/>
              </a:solidFill>
              <a:latin typeface="Calibri"/>
            </a:endParaRPr>
          </a:p>
          <a:p>
            <a:pPr marL="171360" indent="-171360">
              <a:spcBef>
                <a:spcPts val="748"/>
              </a:spcBef>
              <a:buClr>
                <a:srgbClr val="000000"/>
              </a:buClr>
              <a:buFont typeface="Arial"/>
              <a:buChar char="•"/>
            </a:pPr>
            <a:r>
              <a:rPr lang="ru-RU" sz="2400" b="0" strike="noStrike" spc="-1" dirty="0">
                <a:solidFill>
                  <a:srgbClr val="000000"/>
                </a:solidFill>
                <a:latin typeface="Calibri"/>
              </a:rPr>
              <a:t> Подготовка презентаций </a:t>
            </a:r>
            <a:endParaRPr lang="en-US" sz="2400" b="0" strike="noStrike" spc="-1" dirty="0">
              <a:solidFill>
                <a:srgbClr val="000000"/>
              </a:solidFill>
              <a:latin typeface="Calibri"/>
            </a:endParaRPr>
          </a:p>
          <a:p>
            <a:pPr marL="171360" indent="-171360">
              <a:spcBef>
                <a:spcPts val="748"/>
              </a:spcBef>
              <a:buClr>
                <a:srgbClr val="000000"/>
              </a:buClr>
              <a:buFont typeface="Arial"/>
              <a:buChar char="•"/>
            </a:pPr>
            <a:r>
              <a:rPr lang="ru-RU" sz="2400" b="0" strike="noStrike" spc="-1" dirty="0">
                <a:solidFill>
                  <a:srgbClr val="000000"/>
                </a:solidFill>
                <a:latin typeface="Calibri"/>
              </a:rPr>
              <a:t> Проектная деятельность</a:t>
            </a:r>
            <a:endParaRPr lang="en-US" sz="2400" b="0" strike="noStrike" spc="-1" dirty="0">
              <a:solidFill>
                <a:srgbClr val="000000"/>
              </a:solidFill>
              <a:latin typeface="Calibri"/>
            </a:endParaRPr>
          </a:p>
          <a:p>
            <a:pPr marL="171360" indent="-171360">
              <a:spcBef>
                <a:spcPts val="748"/>
              </a:spcBef>
              <a:buClr>
                <a:srgbClr val="000000"/>
              </a:buClr>
              <a:buFont typeface="Arial"/>
              <a:buChar char="•"/>
            </a:pPr>
            <a:r>
              <a:rPr lang="ru-RU" sz="2400" b="0" strike="noStrike" spc="-1" dirty="0">
                <a:solidFill>
                  <a:srgbClr val="000000"/>
                </a:solidFill>
                <a:latin typeface="Calibri"/>
              </a:rPr>
              <a:t>Сотрудничество (проведение занятий в других </a:t>
            </a:r>
            <a:endParaRPr lang="ru-RU" sz="2400" b="0" strike="noStrike" spc="-1" dirty="0" smtClean="0">
              <a:solidFill>
                <a:srgbClr val="000000"/>
              </a:solidFill>
              <a:latin typeface="Calibri"/>
            </a:endParaRPr>
          </a:p>
          <a:p>
            <a:pPr>
              <a:spcBef>
                <a:spcPts val="748"/>
              </a:spcBef>
              <a:buClr>
                <a:srgbClr val="000000"/>
              </a:buClr>
            </a:pPr>
            <a:r>
              <a:rPr lang="ru-RU" sz="2400" b="0" strike="noStrike" spc="-1" dirty="0" smtClean="0">
                <a:solidFill>
                  <a:srgbClr val="000000"/>
                </a:solidFill>
                <a:latin typeface="Calibri"/>
              </a:rPr>
              <a:t>классах </a:t>
            </a:r>
            <a:r>
              <a:rPr lang="ru-RU" sz="2400" b="0" strike="noStrike" spc="-1" dirty="0">
                <a:solidFill>
                  <a:srgbClr val="000000"/>
                </a:solidFill>
                <a:latin typeface="Calibri"/>
              </a:rPr>
              <a:t>: 2 </a:t>
            </a:r>
            <a:r>
              <a:rPr lang="ru-RU" sz="2400" b="0" strike="noStrike" spc="-1" dirty="0" smtClean="0">
                <a:solidFill>
                  <a:srgbClr val="000000"/>
                </a:solidFill>
                <a:latin typeface="Calibri"/>
              </a:rPr>
              <a:t>- </a:t>
            </a:r>
            <a:r>
              <a:rPr lang="ru-RU" sz="2400" b="0" strike="noStrike" spc="-1" dirty="0">
                <a:solidFill>
                  <a:srgbClr val="000000"/>
                </a:solidFill>
                <a:latin typeface="Calibri"/>
              </a:rPr>
              <a:t>4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Calibri"/>
              </a:rPr>
              <a:t>кл</a:t>
            </a:r>
            <a:r>
              <a:rPr lang="ru-RU" sz="2400" b="0" strike="noStrike" spc="-1" dirty="0">
                <a:solidFill>
                  <a:srgbClr val="000000"/>
                </a:solidFill>
                <a:latin typeface="Calibri"/>
              </a:rPr>
              <a:t>)</a:t>
            </a:r>
            <a:endParaRPr lang="en-US" sz="2400" b="0" strike="noStrike" spc="-1" dirty="0">
              <a:solidFill>
                <a:srgbClr val="000000"/>
              </a:solidFill>
              <a:latin typeface="Calibri"/>
            </a:endParaRPr>
          </a:p>
          <a:p>
            <a:pPr marL="171360" indent="-171360">
              <a:spcBef>
                <a:spcPts val="748"/>
              </a:spcBef>
              <a:buClr>
                <a:srgbClr val="000000"/>
              </a:buClr>
              <a:buFont typeface="Arial"/>
              <a:buChar char="•"/>
            </a:pPr>
            <a:r>
              <a:rPr lang="ru-RU" sz="2400" b="0" strike="noStrike" spc="-1" dirty="0">
                <a:solidFill>
                  <a:srgbClr val="000000"/>
                </a:solidFill>
                <a:latin typeface="Calibri"/>
              </a:rPr>
              <a:t> Выпуск газеты</a:t>
            </a:r>
            <a:endParaRPr lang="en-US" sz="2400" b="0" strike="noStrike" spc="-1" dirty="0">
              <a:solidFill>
                <a:srgbClr val="000000"/>
              </a:solidFill>
              <a:latin typeface="Calibri"/>
            </a:endParaRPr>
          </a:p>
          <a:p>
            <a:pPr marL="171360" indent="-171360">
              <a:spcBef>
                <a:spcPts val="748"/>
              </a:spcBef>
              <a:buClr>
                <a:srgbClr val="000000"/>
              </a:buClr>
              <a:buFont typeface="Arial"/>
              <a:buChar char="•"/>
            </a:pPr>
            <a:endParaRPr lang="en-US" sz="24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79" name="Picture 3" descr="C:\Users\1\Desktop\new_050748_ee67d312.jpg"/>
          <p:cNvPicPr/>
          <p:nvPr/>
        </p:nvPicPr>
        <p:blipFill>
          <a:blip r:embed="rId2"/>
          <a:stretch/>
        </p:blipFill>
        <p:spPr>
          <a:xfrm>
            <a:off x="4859280" y="4797360"/>
            <a:ext cx="3240000" cy="1879560"/>
          </a:xfrm>
          <a:prstGeom prst="rect">
            <a:avLst/>
          </a:prstGeom>
          <a:ln>
            <a:noFill/>
          </a:ln>
        </p:spPr>
      </p:pic>
      <p:sp>
        <p:nvSpPr>
          <p:cNvPr id="80" name="CustomShape 3"/>
          <p:cNvSpPr/>
          <p:nvPr/>
        </p:nvSpPr>
        <p:spPr>
          <a:xfrm>
            <a:off x="365040" y="260280"/>
            <a:ext cx="8528040" cy="520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marL="63360" algn="ctr"/>
            <a:r>
              <a:rPr lang="ru-RU" sz="1400" b="1" strike="noStrike" spc="-1">
                <a:solidFill>
                  <a:srgbClr val="002060"/>
                </a:solidFill>
                <a:latin typeface="Arial"/>
              </a:rPr>
              <a:t>Муниципальное общеобразовательное учреждение </a:t>
            </a: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  <a:p>
            <a:pPr marL="63360" algn="ctr"/>
            <a:r>
              <a:rPr lang="ru-RU" sz="1400" b="1" strike="noStrike" spc="-1">
                <a:solidFill>
                  <a:srgbClr val="002060"/>
                </a:solidFill>
                <a:latin typeface="Arial"/>
              </a:rPr>
              <a:t>«Гимназия №1 г. Новоалександровска»</a:t>
            </a: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TextShape 1"/>
          <p:cNvSpPr txBox="1"/>
          <p:nvPr/>
        </p:nvSpPr>
        <p:spPr>
          <a:xfrm>
            <a:off x="395280" y="633240"/>
            <a:ext cx="8229600" cy="10670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r>
              <a:rPr lang="ru-RU" sz="3300" b="0" strike="noStrike" spc="-1">
                <a:solidFill>
                  <a:srgbClr val="000000"/>
                </a:solidFill>
                <a:latin typeface="Calibri Light"/>
              </a:rPr>
              <a:t>Работа с родителями</a:t>
            </a:r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pic>
        <p:nvPicPr>
          <p:cNvPr id="82" name="Picture 4" descr="C:\Users\Елена\Desktop\Белевцова талант 2017\IMG-20171029-WA0054.jpg"/>
          <p:cNvPicPr/>
          <p:nvPr/>
        </p:nvPicPr>
        <p:blipFill>
          <a:blip r:embed="rId2"/>
          <a:stretch/>
        </p:blipFill>
        <p:spPr>
          <a:xfrm>
            <a:off x="2700360" y="3728880"/>
            <a:ext cx="3886200" cy="2914920"/>
          </a:xfrm>
          <a:prstGeom prst="rect">
            <a:avLst/>
          </a:prstGeom>
          <a:ln>
            <a:noFill/>
          </a:ln>
        </p:spPr>
      </p:pic>
      <p:pic>
        <p:nvPicPr>
          <p:cNvPr id="83" name="Picture 3" descr="C:\Users\Елена\Desktop\Белевцова талант 2017\IMG-20171029-WA0022.jpg"/>
          <p:cNvPicPr/>
          <p:nvPr/>
        </p:nvPicPr>
        <p:blipFill>
          <a:blip r:embed="rId3"/>
          <a:stretch/>
        </p:blipFill>
        <p:spPr>
          <a:xfrm>
            <a:off x="5221440" y="981000"/>
            <a:ext cx="3462120" cy="2597400"/>
          </a:xfrm>
          <a:prstGeom prst="rect">
            <a:avLst/>
          </a:prstGeom>
          <a:ln>
            <a:noFill/>
          </a:ln>
        </p:spPr>
      </p:pic>
      <p:pic>
        <p:nvPicPr>
          <p:cNvPr id="84" name="Picture 6" descr="C:\Users\Елена\Desktop\Белевцова талант 2017\IMG-20171029-WA0031.jpg"/>
          <p:cNvPicPr/>
          <p:nvPr/>
        </p:nvPicPr>
        <p:blipFill>
          <a:blip r:embed="rId4"/>
          <a:stretch/>
        </p:blipFill>
        <p:spPr>
          <a:xfrm>
            <a:off x="539640" y="1557360"/>
            <a:ext cx="3059280" cy="2295360"/>
          </a:xfrm>
          <a:prstGeom prst="rect">
            <a:avLst/>
          </a:prstGeom>
          <a:ln>
            <a:noFill/>
          </a:ln>
        </p:spPr>
      </p:pic>
      <p:sp>
        <p:nvSpPr>
          <p:cNvPr id="85" name="CustomShape 2"/>
          <p:cNvSpPr/>
          <p:nvPr/>
        </p:nvSpPr>
        <p:spPr>
          <a:xfrm>
            <a:off x="365040" y="260280"/>
            <a:ext cx="8528040" cy="520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marL="63360" algn="ctr"/>
            <a:r>
              <a:rPr lang="ru-RU" sz="1400" b="1" strike="noStrike" spc="-1">
                <a:solidFill>
                  <a:srgbClr val="002060"/>
                </a:solidFill>
                <a:latin typeface="Arial"/>
              </a:rPr>
              <a:t>Муниципальное общеобразовательное учреждение </a:t>
            </a: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  <a:p>
            <a:pPr marL="63360" algn="ctr"/>
            <a:r>
              <a:rPr lang="ru-RU" sz="1400" b="1" strike="noStrike" spc="-1">
                <a:solidFill>
                  <a:srgbClr val="002060"/>
                </a:solidFill>
                <a:latin typeface="Arial"/>
              </a:rPr>
              <a:t>«Гимназия №1 г. Новоалександровска»</a:t>
            </a: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TextShape 1"/>
          <p:cNvSpPr txBox="1"/>
          <p:nvPr/>
        </p:nvSpPr>
        <p:spPr>
          <a:xfrm>
            <a:off x="685800" y="613775"/>
            <a:ext cx="7886880" cy="1980025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/>
            <a:r>
              <a:rPr lang="ru-RU" sz="3300" b="1" strike="noStrike" spc="-1" dirty="0">
                <a:solidFill>
                  <a:srgbClr val="000000"/>
                </a:solidFill>
                <a:latin typeface="Calibri Light"/>
              </a:rPr>
              <a:t>Финансовый бой! </a:t>
            </a:r>
            <a:endParaRPr lang="en-US" sz="3300" b="0" strike="noStrike" spc="-1" dirty="0">
              <a:solidFill>
                <a:srgbClr val="000000"/>
              </a:solidFill>
              <a:latin typeface="Calibri Light"/>
            </a:endParaRPr>
          </a:p>
        </p:txBody>
      </p:sp>
      <p:pic>
        <p:nvPicPr>
          <p:cNvPr id="87" name="Picture 2" descr="C:\Users\Елена\Desktop\Белевцова талант 2017\IMG-20171029-WA0087.jpg"/>
          <p:cNvPicPr/>
          <p:nvPr/>
        </p:nvPicPr>
        <p:blipFill>
          <a:blip r:embed="rId2"/>
          <a:stretch/>
        </p:blipFill>
        <p:spPr>
          <a:xfrm>
            <a:off x="582660" y="1868434"/>
            <a:ext cx="3886200" cy="2914560"/>
          </a:xfrm>
          <a:prstGeom prst="rect">
            <a:avLst/>
          </a:prstGeom>
          <a:ln>
            <a:noFill/>
          </a:ln>
        </p:spPr>
      </p:pic>
      <p:pic>
        <p:nvPicPr>
          <p:cNvPr id="88" name="Picture 3" descr="C:\Users\Елена\Desktop\Белевцова талант 2017\IMG-20171029-WA0086.jpg"/>
          <p:cNvPicPr/>
          <p:nvPr/>
        </p:nvPicPr>
        <p:blipFill>
          <a:blip r:embed="rId3"/>
          <a:stretch/>
        </p:blipFill>
        <p:spPr>
          <a:xfrm>
            <a:off x="4686480" y="2947295"/>
            <a:ext cx="3886200" cy="2914560"/>
          </a:xfrm>
          <a:prstGeom prst="rect">
            <a:avLst/>
          </a:prstGeom>
          <a:ln>
            <a:noFill/>
          </a:ln>
        </p:spPr>
      </p:pic>
      <p:sp>
        <p:nvSpPr>
          <p:cNvPr id="89" name="CustomShape 2"/>
          <p:cNvSpPr/>
          <p:nvPr/>
        </p:nvSpPr>
        <p:spPr>
          <a:xfrm>
            <a:off x="365040" y="260280"/>
            <a:ext cx="8528040" cy="520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marL="63360" algn="ctr"/>
            <a:r>
              <a:rPr lang="ru-RU" sz="1400" b="1" strike="noStrike" spc="-1">
                <a:solidFill>
                  <a:srgbClr val="002060"/>
                </a:solidFill>
                <a:latin typeface="Arial"/>
              </a:rPr>
              <a:t>Муниципальное общеобразовательное учреждение </a:t>
            </a: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  <a:p>
            <a:pPr marL="63360" algn="ctr"/>
            <a:r>
              <a:rPr lang="ru-RU" sz="1400" b="1" strike="noStrike" spc="-1">
                <a:solidFill>
                  <a:srgbClr val="002060"/>
                </a:solidFill>
                <a:latin typeface="Arial"/>
              </a:rPr>
              <a:t>«Гимназия №1 г. Новоалександровска»</a:t>
            </a: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TextShape 1"/>
          <p:cNvSpPr txBox="1"/>
          <p:nvPr/>
        </p:nvSpPr>
        <p:spPr>
          <a:xfrm>
            <a:off x="900000" y="1413000"/>
            <a:ext cx="7886880" cy="132552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/>
            <a:r>
              <a:rPr lang="ru-RU" sz="3600" b="1" strike="noStrike" spc="-1">
                <a:solidFill>
                  <a:srgbClr val="000000"/>
                </a:solidFill>
                <a:latin typeface="Calibri Light"/>
              </a:rPr>
              <a:t>Творчество: экономика и финансы</a:t>
            </a:r>
            <a:endParaRPr lang="en-US" sz="3600" b="0" strike="noStrike" spc="-1">
              <a:solidFill>
                <a:srgbClr val="000000"/>
              </a:solidFill>
              <a:latin typeface="Calibri Light"/>
            </a:endParaRPr>
          </a:p>
        </p:txBody>
      </p:sp>
      <p:pic>
        <p:nvPicPr>
          <p:cNvPr id="91" name="Picture 5" descr="C:\Users\Елена\Desktop\Белевцова талант 2017\IMG-20171029-WA0081.jpg"/>
          <p:cNvPicPr/>
          <p:nvPr/>
        </p:nvPicPr>
        <p:blipFill>
          <a:blip r:embed="rId2"/>
          <a:stretch/>
        </p:blipFill>
        <p:spPr>
          <a:xfrm>
            <a:off x="628560" y="2544840"/>
            <a:ext cx="3886200" cy="2914560"/>
          </a:xfrm>
          <a:prstGeom prst="rect">
            <a:avLst/>
          </a:prstGeom>
          <a:ln>
            <a:noFill/>
          </a:ln>
        </p:spPr>
      </p:pic>
      <p:pic>
        <p:nvPicPr>
          <p:cNvPr id="92" name="Picture 6" descr="C:\Users\Елена\Desktop\Белевцова талант 2017\IMG-20171029-WA0079.jpg"/>
          <p:cNvPicPr/>
          <p:nvPr/>
        </p:nvPicPr>
        <p:blipFill>
          <a:blip r:embed="rId3"/>
          <a:stretch/>
        </p:blipFill>
        <p:spPr>
          <a:xfrm>
            <a:off x="4629240" y="2544840"/>
            <a:ext cx="3886200" cy="2914560"/>
          </a:xfrm>
          <a:prstGeom prst="rect">
            <a:avLst/>
          </a:prstGeom>
          <a:ln>
            <a:noFill/>
          </a:ln>
        </p:spPr>
      </p:pic>
      <p:sp>
        <p:nvSpPr>
          <p:cNvPr id="93" name="CustomShape 2"/>
          <p:cNvSpPr/>
          <p:nvPr/>
        </p:nvSpPr>
        <p:spPr>
          <a:xfrm>
            <a:off x="365040" y="260280"/>
            <a:ext cx="8528040" cy="520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marL="63360" algn="ctr"/>
            <a:r>
              <a:rPr lang="ru-RU" sz="1400" b="1" strike="noStrike" spc="-1">
                <a:solidFill>
                  <a:srgbClr val="002060"/>
                </a:solidFill>
                <a:latin typeface="Arial"/>
              </a:rPr>
              <a:t>Муниципальное общеобразовательное учреждение </a:t>
            </a: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  <a:p>
            <a:pPr marL="63360" algn="ctr"/>
            <a:r>
              <a:rPr lang="ru-RU" sz="1400" b="1" strike="noStrike" spc="-1">
                <a:solidFill>
                  <a:srgbClr val="002060"/>
                </a:solidFill>
                <a:latin typeface="Arial"/>
              </a:rPr>
              <a:t>«Гимназия №1 г. Новоалександровска»</a:t>
            </a: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0636" y="298641"/>
            <a:ext cx="3282002" cy="341480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13644" y="440727"/>
            <a:ext cx="4049438" cy="375415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02098" y="3082982"/>
            <a:ext cx="3657600" cy="3657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098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TextShape 1"/>
          <p:cNvSpPr txBox="1"/>
          <p:nvPr/>
        </p:nvSpPr>
        <p:spPr>
          <a:xfrm>
            <a:off x="468360" y="620640"/>
            <a:ext cx="8229600" cy="10670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r>
              <a:rPr lang="ru-RU" sz="3300" b="0" strike="noStrike" spc="-1">
                <a:solidFill>
                  <a:srgbClr val="000000"/>
                </a:solidFill>
                <a:latin typeface="Calibri Light"/>
              </a:rPr>
              <a:t>Детские презентации</a:t>
            </a:r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pic>
        <p:nvPicPr>
          <p:cNvPr id="95" name="Picture 2" descr="C:\Users\Елена\Desktop\Белевцова талант 2017\IMG-20171029-WA0019.jpg"/>
          <p:cNvPicPr/>
          <p:nvPr/>
        </p:nvPicPr>
        <p:blipFill>
          <a:blip r:embed="rId2"/>
          <a:stretch/>
        </p:blipFill>
        <p:spPr>
          <a:xfrm>
            <a:off x="250920" y="1700280"/>
            <a:ext cx="3381120" cy="2535120"/>
          </a:xfrm>
          <a:prstGeom prst="rect">
            <a:avLst/>
          </a:prstGeom>
          <a:ln>
            <a:noFill/>
          </a:ln>
        </p:spPr>
      </p:pic>
      <p:pic>
        <p:nvPicPr>
          <p:cNvPr id="96" name="Picture 4" descr="C:\Users\Елена\Desktop\Белевцова талант 2017\IMG-20171029-WA0017.jpg"/>
          <p:cNvPicPr/>
          <p:nvPr/>
        </p:nvPicPr>
        <p:blipFill>
          <a:blip r:embed="rId3"/>
          <a:stretch/>
        </p:blipFill>
        <p:spPr>
          <a:xfrm>
            <a:off x="4843440" y="3645000"/>
            <a:ext cx="3886200" cy="2914560"/>
          </a:xfrm>
          <a:prstGeom prst="rect">
            <a:avLst/>
          </a:prstGeom>
          <a:ln>
            <a:noFill/>
          </a:ln>
        </p:spPr>
      </p:pic>
      <p:pic>
        <p:nvPicPr>
          <p:cNvPr id="97" name="Picture 5" descr="C:\Users\Елена\Desktop\Белевцова талант 2017\IMG-20171029-WA0073.jpg"/>
          <p:cNvPicPr/>
          <p:nvPr/>
        </p:nvPicPr>
        <p:blipFill>
          <a:blip r:embed="rId4"/>
          <a:stretch/>
        </p:blipFill>
        <p:spPr>
          <a:xfrm>
            <a:off x="1360440" y="4365720"/>
            <a:ext cx="3168720" cy="2376360"/>
          </a:xfrm>
          <a:prstGeom prst="rect">
            <a:avLst/>
          </a:prstGeom>
          <a:ln>
            <a:noFill/>
          </a:ln>
        </p:spPr>
      </p:pic>
      <p:pic>
        <p:nvPicPr>
          <p:cNvPr id="98" name="Picture 3" descr="C:\Users\1\Desktop\colourbox4215283.jpg"/>
          <p:cNvPicPr/>
          <p:nvPr/>
        </p:nvPicPr>
        <p:blipFill>
          <a:blip r:embed="rId5"/>
          <a:stretch/>
        </p:blipFill>
        <p:spPr>
          <a:xfrm>
            <a:off x="4843440" y="1268280"/>
            <a:ext cx="2530440" cy="2016360"/>
          </a:xfrm>
          <a:prstGeom prst="rect">
            <a:avLst/>
          </a:prstGeom>
          <a:ln>
            <a:noFill/>
          </a:ln>
        </p:spPr>
      </p:pic>
      <p:sp>
        <p:nvSpPr>
          <p:cNvPr id="99" name="CustomShape 2"/>
          <p:cNvSpPr/>
          <p:nvPr/>
        </p:nvSpPr>
        <p:spPr>
          <a:xfrm>
            <a:off x="365040" y="260280"/>
            <a:ext cx="8528040" cy="520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marL="63360" algn="ctr"/>
            <a:r>
              <a:rPr lang="ru-RU" sz="1400" b="1" strike="noStrike" spc="-1">
                <a:solidFill>
                  <a:srgbClr val="002060"/>
                </a:solidFill>
                <a:latin typeface="Arial"/>
              </a:rPr>
              <a:t>Муниципальное общеобразовательное учреждение </a:t>
            </a: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  <a:p>
            <a:pPr marL="63360" algn="ctr"/>
            <a:r>
              <a:rPr lang="ru-RU" sz="1400" b="1" strike="noStrike" spc="-1">
                <a:solidFill>
                  <a:srgbClr val="002060"/>
                </a:solidFill>
                <a:latin typeface="Arial"/>
              </a:rPr>
              <a:t>«Гимназия №1 г. Новоалександровска»</a:t>
            </a: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extShape 1"/>
          <p:cNvSpPr txBox="1"/>
          <p:nvPr/>
        </p:nvSpPr>
        <p:spPr>
          <a:xfrm>
            <a:off x="395280" y="1052280"/>
            <a:ext cx="8229600" cy="1066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r>
              <a:rPr lang="ru-RU" sz="3300" b="1" strike="noStrike" spc="-1">
                <a:solidFill>
                  <a:srgbClr val="000000"/>
                </a:solidFill>
                <a:latin typeface="Calibri Light"/>
              </a:rPr>
              <a:t>Проектная деятельность </a:t>
            </a:r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01" name="TextShape 2"/>
          <p:cNvSpPr txBox="1"/>
          <p:nvPr/>
        </p:nvSpPr>
        <p:spPr>
          <a:xfrm>
            <a:off x="179280" y="1844280"/>
            <a:ext cx="6994800" cy="444204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 marL="171360" indent="-171360">
              <a:spcBef>
                <a:spcPts val="748"/>
              </a:spcBef>
              <a:buClr>
                <a:srgbClr val="000000"/>
              </a:buClr>
              <a:buFont typeface="Arial"/>
              <a:buChar char="•"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  <a:p>
            <a:pPr marL="171360" indent="-171360">
              <a:spcBef>
                <a:spcPts val="748"/>
              </a:spcBef>
              <a:buClr>
                <a:srgbClr val="000000"/>
              </a:buClr>
              <a:buFont typeface="Arial"/>
              <a:buChar char="•"/>
            </a:pPr>
            <a:r>
              <a:rPr lang="ru-RU" sz="2100" b="0" strike="noStrike" spc="-1">
                <a:solidFill>
                  <a:srgbClr val="000000"/>
                </a:solidFill>
                <a:latin typeface="Calibri"/>
              </a:rPr>
              <a:t>«Говорящие деньги»</a:t>
            </a: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  <a:p>
            <a:pPr marL="171360" indent="-171360">
              <a:spcBef>
                <a:spcPts val="748"/>
              </a:spcBef>
              <a:buClr>
                <a:srgbClr val="000000"/>
              </a:buClr>
              <a:buFont typeface="Arial"/>
              <a:buChar char="•"/>
            </a:pPr>
            <a:r>
              <a:rPr lang="ru-RU" sz="2100" b="0" strike="noStrike" spc="-1">
                <a:solidFill>
                  <a:srgbClr val="000000"/>
                </a:solidFill>
                <a:latin typeface="Calibri"/>
              </a:rPr>
              <a:t>« Моя первая работа - мой первый заработок»</a:t>
            </a: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  <a:p>
            <a:pPr marL="171360" indent="-171360">
              <a:spcBef>
                <a:spcPts val="748"/>
              </a:spcBef>
              <a:buClr>
                <a:srgbClr val="000000"/>
              </a:buClr>
              <a:buFont typeface="Arial"/>
              <a:buChar char="•"/>
            </a:pPr>
            <a:r>
              <a:rPr lang="ru-RU" sz="2100" b="0" strike="noStrike" spc="-1">
                <a:solidFill>
                  <a:srgbClr val="000000"/>
                </a:solidFill>
                <a:latin typeface="Calibri"/>
              </a:rPr>
              <a:t>«Финансовая медиа - азбука »</a:t>
            </a: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  <a:p>
            <a:pPr marL="171360" indent="-171360">
              <a:spcBef>
                <a:spcPts val="748"/>
              </a:spcBef>
              <a:buClr>
                <a:srgbClr val="000000"/>
              </a:buClr>
              <a:buFont typeface="Arial"/>
              <a:buChar char="•"/>
            </a:pPr>
            <a:r>
              <a:rPr lang="ru-RU" sz="2100" b="0" strike="noStrike" spc="-1">
                <a:solidFill>
                  <a:srgbClr val="000000"/>
                </a:solidFill>
                <a:latin typeface="Calibri"/>
              </a:rPr>
              <a:t>«Бюджет школьника»</a:t>
            </a: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  <a:p>
            <a:pPr marL="171360" indent="-171360">
              <a:spcBef>
                <a:spcPts val="748"/>
              </a:spcBef>
              <a:buClr>
                <a:srgbClr val="000000"/>
              </a:buClr>
              <a:buFont typeface="Arial"/>
              <a:buChar char="•"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  <a:p>
            <a:pPr marL="171360" indent="-171360">
              <a:spcBef>
                <a:spcPts val="748"/>
              </a:spcBef>
              <a:buClr>
                <a:srgbClr val="000000"/>
              </a:buClr>
              <a:buFont typeface="Arial"/>
              <a:buChar char="•"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3" name="CustomShape 3"/>
          <p:cNvSpPr/>
          <p:nvPr/>
        </p:nvSpPr>
        <p:spPr>
          <a:xfrm>
            <a:off x="365040" y="260280"/>
            <a:ext cx="8528040" cy="520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marL="63360" algn="ctr"/>
            <a:r>
              <a:rPr lang="ru-RU" sz="1400" b="1" strike="noStrike" spc="-1">
                <a:solidFill>
                  <a:srgbClr val="002060"/>
                </a:solidFill>
                <a:latin typeface="Arial"/>
              </a:rPr>
              <a:t>Муниципальное общеобразовательное учреждение </a:t>
            </a: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  <a:p>
            <a:pPr marL="63360" algn="ctr"/>
            <a:r>
              <a:rPr lang="ru-RU" sz="1400" b="1" strike="noStrike" spc="-1">
                <a:solidFill>
                  <a:srgbClr val="002060"/>
                </a:solidFill>
                <a:latin typeface="Arial"/>
              </a:rPr>
              <a:t>«Гимназия №1 г. Новоалександровска»</a:t>
            </a: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93854" y="3275701"/>
            <a:ext cx="4108537" cy="27178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3601836"/>
            <a:ext cx="2314559" cy="29847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560" y="371146"/>
            <a:ext cx="7886880" cy="1313309"/>
          </a:xfrm>
        </p:spPr>
        <p:txBody>
          <a:bodyPr/>
          <a:lstStyle/>
          <a:p>
            <a:r>
              <a:rPr lang="ru-RU" dirty="0" smtClean="0"/>
              <a:t>       Наши достижения</a:t>
            </a:r>
            <a:br>
              <a:rPr lang="ru-RU" dirty="0" smtClean="0"/>
            </a:br>
            <a:r>
              <a:rPr lang="ru-RU" dirty="0" smtClean="0"/>
              <a:t>    </a:t>
            </a:r>
            <a:r>
              <a:rPr lang="ru-RU" sz="2400" dirty="0" smtClean="0"/>
              <a:t>«Лучшая визуально-графическая реклама»</a:t>
            </a:r>
            <a:endParaRPr lang="ru-RU" sz="24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l="7124" t="22536" r="1780" b="5513"/>
          <a:stretch/>
        </p:blipFill>
        <p:spPr>
          <a:xfrm>
            <a:off x="507039" y="1797751"/>
            <a:ext cx="4562262" cy="1941534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9297429"/>
              </p:ext>
            </p:extLst>
          </p:nvPr>
        </p:nvGraphicFramePr>
        <p:xfrm>
          <a:off x="1374125" y="3852581"/>
          <a:ext cx="4168907" cy="21728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name="PDF" r:id="rId4" imgW="0" imgH="360" progId="FoxitReader.Document">
                  <p:embed/>
                </p:oleObj>
              </mc:Choice>
              <mc:Fallback>
                <p:oleObj name="PDF" r:id="rId4" imgW="0" imgH="360" progId="FoxitRead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374125" y="3852581"/>
                        <a:ext cx="4168907" cy="21728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44345425"/>
              </p:ext>
            </p:extLst>
          </p:nvPr>
        </p:nvGraphicFramePr>
        <p:xfrm>
          <a:off x="5814866" y="1752695"/>
          <a:ext cx="3093929" cy="42727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" name="PDF" r:id="rId6" imgW="0" imgH="360" progId="FoxitReader.Document">
                  <p:embed/>
                </p:oleObj>
              </mc:Choice>
              <mc:Fallback>
                <p:oleObj name="PDF" r:id="rId6" imgW="0" imgH="360" progId="FoxitRead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814866" y="1752695"/>
                        <a:ext cx="3093929" cy="42727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84983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TextShape 1"/>
          <p:cNvSpPr txBox="1"/>
          <p:nvPr/>
        </p:nvSpPr>
        <p:spPr>
          <a:xfrm>
            <a:off x="3563640" y="884160"/>
            <a:ext cx="8381880" cy="106992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r>
              <a:rPr lang="ru-RU" sz="3300" b="1" strike="noStrike" spc="-1">
                <a:solidFill>
                  <a:srgbClr val="000000"/>
                </a:solidFill>
                <a:latin typeface="Calibri Light"/>
              </a:rPr>
              <a:t>Сотрудничество</a:t>
            </a:r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05" name="TextShape 2"/>
          <p:cNvSpPr txBox="1"/>
          <p:nvPr/>
        </p:nvSpPr>
        <p:spPr>
          <a:xfrm>
            <a:off x="204480" y="1305000"/>
            <a:ext cx="4041720" cy="457200"/>
          </a:xfrm>
          <a:prstGeom prst="rect">
            <a:avLst/>
          </a:prstGeom>
          <a:noFill/>
          <a:ln>
            <a:noFill/>
          </a:ln>
        </p:spPr>
        <p:txBody>
          <a:bodyPr anchor="b">
            <a:normAutofit/>
          </a:bodyPr>
          <a:lstStyle/>
          <a:p>
            <a:pPr>
              <a:spcBef>
                <a:spcPts val="748"/>
              </a:spcBef>
            </a:pPr>
            <a:r>
              <a:rPr lang="ru-RU" sz="1800" b="1" strike="noStrike" spc="-1">
                <a:solidFill>
                  <a:srgbClr val="000000"/>
                </a:solidFill>
                <a:latin typeface="Calibri"/>
              </a:rPr>
              <a:t>В игре учащиеся 4 «в» класса</a:t>
            </a:r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06" name="Picture 2" descr="C:\Users\Елена\Desktop\Белевцова талант 2017\IMG-20171029-WA0008.jpg"/>
          <p:cNvPicPr/>
          <p:nvPr/>
        </p:nvPicPr>
        <p:blipFill>
          <a:blip r:embed="rId2"/>
          <a:stretch/>
        </p:blipFill>
        <p:spPr>
          <a:xfrm>
            <a:off x="189000" y="2009880"/>
            <a:ext cx="2690640" cy="2019240"/>
          </a:xfrm>
          <a:prstGeom prst="rect">
            <a:avLst/>
          </a:prstGeom>
          <a:ln>
            <a:noFill/>
          </a:ln>
        </p:spPr>
      </p:pic>
      <p:sp>
        <p:nvSpPr>
          <p:cNvPr id="107" name="TextShape 3"/>
          <p:cNvSpPr txBox="1"/>
          <p:nvPr/>
        </p:nvSpPr>
        <p:spPr>
          <a:xfrm>
            <a:off x="4422600" y="2009880"/>
            <a:ext cx="4042080" cy="457200"/>
          </a:xfrm>
          <a:prstGeom prst="rect">
            <a:avLst/>
          </a:prstGeom>
          <a:noFill/>
          <a:ln>
            <a:noFill/>
          </a:ln>
        </p:spPr>
        <p:txBody>
          <a:bodyPr anchor="b">
            <a:normAutofit/>
          </a:bodyPr>
          <a:lstStyle/>
          <a:p>
            <a:pPr>
              <a:spcBef>
                <a:spcPts val="748"/>
              </a:spcBef>
            </a:pPr>
            <a:r>
              <a:rPr lang="ru-RU" sz="1800" b="1" strike="noStrike" spc="-1">
                <a:solidFill>
                  <a:srgbClr val="000000"/>
                </a:solidFill>
                <a:latin typeface="Calibri"/>
              </a:rPr>
              <a:t>В игре учащиеся 2 «а» класса</a:t>
            </a:r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08" name="VID-20171029-WA0012.mp4"/>
          <p:cNvPicPr/>
          <p:nvPr/>
        </p:nvPicPr>
        <p:blipFill>
          <a:blip r:embed="rId3"/>
          <a:stretch/>
        </p:blipFill>
        <p:spPr>
          <a:xfrm>
            <a:off x="3341520" y="2924280"/>
            <a:ext cx="4853160" cy="3638520"/>
          </a:xfrm>
          <a:prstGeom prst="rect">
            <a:avLst/>
          </a:prstGeom>
          <a:ln>
            <a:noFill/>
          </a:ln>
        </p:spPr>
      </p:pic>
      <p:sp>
        <p:nvSpPr>
          <p:cNvPr id="109" name="CustomShape 4"/>
          <p:cNvSpPr/>
          <p:nvPr/>
        </p:nvSpPr>
        <p:spPr>
          <a:xfrm>
            <a:off x="365040" y="260280"/>
            <a:ext cx="8528040" cy="520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marL="63360" algn="ctr"/>
            <a:r>
              <a:rPr lang="ru-RU" sz="1400" b="1" strike="noStrike" spc="-1">
                <a:solidFill>
                  <a:srgbClr val="002060"/>
                </a:solidFill>
                <a:latin typeface="Arial"/>
              </a:rPr>
              <a:t>Муниципальное общеобразовательное учреждение </a:t>
            </a: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  <a:p>
            <a:pPr marL="63360" algn="ctr"/>
            <a:r>
              <a:rPr lang="ru-RU" sz="1400" b="1" strike="noStrike" spc="-1">
                <a:solidFill>
                  <a:srgbClr val="002060"/>
                </a:solidFill>
                <a:latin typeface="Arial"/>
              </a:rPr>
              <a:t>«Гимназия №1 г. Новоалександровска»</a:t>
            </a: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restart="whenNotActive" fill="hold" nodeType="interactiveSeq">
                <p:childTnLst>
                  <p:par>
                    <p:cTn id="3" fill="hold"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560" y="426545"/>
            <a:ext cx="7886880" cy="1202510"/>
          </a:xfrm>
        </p:spPr>
        <p:txBody>
          <a:bodyPr/>
          <a:lstStyle/>
          <a:p>
            <a:pPr algn="ctr"/>
            <a:r>
              <a:rPr lang="ru-RU" dirty="0" smtClean="0"/>
              <a:t>  Сотрудничество с СКФУ</a:t>
            </a:r>
            <a:br>
              <a:rPr lang="ru-RU" dirty="0" smtClean="0"/>
            </a:br>
            <a:r>
              <a:rPr lang="ru-RU" sz="1800" dirty="0"/>
              <a:t>(</a:t>
            </a:r>
            <a:r>
              <a:rPr lang="ru-RU" sz="1800" b="1" cap="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СЕВЕРО-КАВКАЗСКИЙ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1800" b="1" cap="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 УНИВЕРСИТЕТ)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/>
          </p:nvPr>
        </p:nvSpPr>
        <p:spPr>
          <a:xfrm>
            <a:off x="628560" y="1943100"/>
            <a:ext cx="7886880" cy="710162"/>
          </a:xfrm>
        </p:spPr>
        <p:txBody>
          <a:bodyPr/>
          <a:lstStyle/>
          <a:p>
            <a:pPr marL="0" indent="0" algn="ctr">
              <a:buNone/>
            </a:pPr>
            <a:r>
              <a:rPr lang="ru-RU" sz="2800" b="1" cap="all" dirty="0"/>
              <a:t>«Финансовый фестиваль-2022»</a:t>
            </a:r>
            <a:endParaRPr lang="ru-RU" sz="2800" dirty="0"/>
          </a:p>
          <a:p>
            <a:endParaRPr lang="ru-RU" dirty="0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563897"/>
              </p:ext>
            </p:extLst>
          </p:nvPr>
        </p:nvGraphicFramePr>
        <p:xfrm>
          <a:off x="192087" y="2533653"/>
          <a:ext cx="2573427" cy="38957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" name="PDF" r:id="rId3" imgW="0" imgH="360" progId="FoxitReader.Document">
                  <p:embed/>
                </p:oleObj>
              </mc:Choice>
              <mc:Fallback>
                <p:oleObj name="PDF" r:id="rId3" imgW="0" imgH="360" progId="FoxitRead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2087" y="2533653"/>
                        <a:ext cx="2573427" cy="38957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74170851"/>
              </p:ext>
            </p:extLst>
          </p:nvPr>
        </p:nvGraphicFramePr>
        <p:xfrm>
          <a:off x="2983751" y="2533653"/>
          <a:ext cx="2807494" cy="38957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" name="PDF" r:id="rId5" imgW="0" imgH="360" progId="FoxitReader.Document">
                  <p:embed/>
                </p:oleObj>
              </mc:Choice>
              <mc:Fallback>
                <p:oleObj name="PDF" r:id="rId5" imgW="0" imgH="360" progId="FoxitRead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983751" y="2533653"/>
                        <a:ext cx="2807494" cy="38957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9731175"/>
              </p:ext>
            </p:extLst>
          </p:nvPr>
        </p:nvGraphicFramePr>
        <p:xfrm>
          <a:off x="6009481" y="2533653"/>
          <a:ext cx="2874963" cy="38957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" name="PDF" r:id="rId7" imgW="0" imgH="360" progId="FoxitReader.Document">
                  <p:embed/>
                </p:oleObj>
              </mc:Choice>
              <mc:Fallback>
                <p:oleObj name="PDF" r:id="rId7" imgW="0" imgH="360" progId="FoxitRead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009481" y="2533653"/>
                        <a:ext cx="2874963" cy="38957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57668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Shape 1"/>
          <p:cNvSpPr txBox="1"/>
          <p:nvPr/>
        </p:nvSpPr>
        <p:spPr>
          <a:xfrm>
            <a:off x="612720" y="879480"/>
            <a:ext cx="7886880" cy="132552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/>
            <a:r>
              <a:rPr lang="ru-RU" sz="3300" b="1" strike="noStrike" spc="-1">
                <a:solidFill>
                  <a:srgbClr val="000000"/>
                </a:solidFill>
                <a:latin typeface="Calibri Light"/>
              </a:rPr>
              <a:t>Программа «Экономическая и финансовая грамотность»</a:t>
            </a:r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7" name="TextShape 2"/>
          <p:cNvSpPr txBox="1"/>
          <p:nvPr/>
        </p:nvSpPr>
        <p:spPr>
          <a:xfrm>
            <a:off x="468360" y="1483920"/>
            <a:ext cx="8229600" cy="432612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 marL="171360" indent="-171360" algn="ctr">
              <a:spcBef>
                <a:spcPts val="748"/>
              </a:spcBef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  <a:p>
            <a:pPr marL="171360" indent="-171360">
              <a:spcBef>
                <a:spcPts val="748"/>
              </a:spcBef>
              <a:buClr>
                <a:srgbClr val="000000"/>
              </a:buClr>
              <a:buFont typeface="Arial"/>
              <a:buChar char="•"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  <a:p>
            <a:pPr marL="171360" indent="-171360" algn="just">
              <a:spcBef>
                <a:spcPts val="748"/>
              </a:spcBef>
              <a:buClr>
                <a:srgbClr val="000000"/>
              </a:buClr>
              <a:buFont typeface="Arial"/>
              <a:buChar char="•"/>
            </a:pPr>
            <a:r>
              <a:rPr lang="ru-RU" sz="2100" b="0" strike="noStrike" spc="-1">
                <a:solidFill>
                  <a:srgbClr val="000000"/>
                </a:solidFill>
                <a:latin typeface="Calibri"/>
              </a:rPr>
              <a:t>Цель</a:t>
            </a:r>
            <a:r>
              <a:rPr lang="ru-RU" sz="2400" b="0" strike="noStrike" spc="-1">
                <a:solidFill>
                  <a:srgbClr val="000000"/>
                </a:solidFill>
                <a:latin typeface="Calibri"/>
              </a:rPr>
              <a:t>: базовое финансовое просвещение учащихся начальных классов, формирование потребности к повышению финансовой грамотности для достижения финансовой независимости и умения правильно обращаться с деньгами.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48" name="Picture 7" descr="610x610_besplatnyy_seminar_318834_0"/>
          <p:cNvPicPr/>
          <p:nvPr/>
        </p:nvPicPr>
        <p:blipFill>
          <a:blip r:embed="rId2"/>
          <a:stretch/>
        </p:blipFill>
        <p:spPr>
          <a:xfrm>
            <a:off x="5148360" y="4365720"/>
            <a:ext cx="3606840" cy="2205000"/>
          </a:xfrm>
          <a:prstGeom prst="rect">
            <a:avLst/>
          </a:prstGeom>
          <a:ln>
            <a:noFill/>
          </a:ln>
        </p:spPr>
      </p:pic>
      <p:sp>
        <p:nvSpPr>
          <p:cNvPr id="49" name="CustomShape 3"/>
          <p:cNvSpPr/>
          <p:nvPr/>
        </p:nvSpPr>
        <p:spPr>
          <a:xfrm>
            <a:off x="365040" y="260280"/>
            <a:ext cx="8528040" cy="520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marL="63360" algn="ctr"/>
            <a:r>
              <a:rPr lang="ru-RU" sz="1400" b="1" strike="noStrike" spc="-1">
                <a:solidFill>
                  <a:srgbClr val="002060"/>
                </a:solidFill>
                <a:latin typeface="Arial"/>
              </a:rPr>
              <a:t>Муниципальное общеобразовательное учреждение </a:t>
            </a: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  <a:p>
            <a:pPr marL="63360" algn="ctr"/>
            <a:r>
              <a:rPr lang="ru-RU" sz="1400" b="1" strike="noStrike" spc="-1">
                <a:solidFill>
                  <a:srgbClr val="002060"/>
                </a:solidFill>
                <a:latin typeface="Arial"/>
              </a:rPr>
              <a:t>«Гимназия №1 г. Новоалександровска»</a:t>
            </a: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TextShape 1"/>
          <p:cNvSpPr txBox="1"/>
          <p:nvPr/>
        </p:nvSpPr>
        <p:spPr>
          <a:xfrm>
            <a:off x="1476000" y="517680"/>
            <a:ext cx="8381880" cy="16444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r>
              <a:rPr lang="ru-RU" sz="3300" b="1" strike="noStrike" spc="-1">
                <a:solidFill>
                  <a:srgbClr val="000000"/>
                </a:solidFill>
                <a:latin typeface="Calibri Light"/>
              </a:rPr>
              <a:t>           Юные финансисты</a:t>
            </a:r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pic>
        <p:nvPicPr>
          <p:cNvPr id="111" name="Объект 6"/>
          <p:cNvPicPr/>
          <p:nvPr/>
        </p:nvPicPr>
        <p:blipFill>
          <a:blip r:embed="rId2"/>
          <a:stretch/>
        </p:blipFill>
        <p:spPr>
          <a:xfrm>
            <a:off x="179280" y="1851120"/>
            <a:ext cx="3873600" cy="2905200"/>
          </a:xfrm>
          <a:prstGeom prst="rect">
            <a:avLst/>
          </a:prstGeom>
          <a:ln>
            <a:noFill/>
          </a:ln>
        </p:spPr>
      </p:pic>
      <p:pic>
        <p:nvPicPr>
          <p:cNvPr id="112" name="Объект 7"/>
          <p:cNvPicPr/>
          <p:nvPr/>
        </p:nvPicPr>
        <p:blipFill>
          <a:blip r:embed="rId3"/>
          <a:stretch/>
        </p:blipFill>
        <p:spPr>
          <a:xfrm>
            <a:off x="4572000" y="1851120"/>
            <a:ext cx="4041720" cy="3031920"/>
          </a:xfrm>
          <a:prstGeom prst="rect">
            <a:avLst/>
          </a:prstGeom>
          <a:ln>
            <a:noFill/>
          </a:ln>
        </p:spPr>
      </p:pic>
      <p:pic>
        <p:nvPicPr>
          <p:cNvPr id="113" name="Рисунок 8"/>
          <p:cNvPicPr/>
          <p:nvPr/>
        </p:nvPicPr>
        <p:blipFill>
          <a:blip r:embed="rId4"/>
          <a:stretch/>
        </p:blipFill>
        <p:spPr>
          <a:xfrm>
            <a:off x="2843280" y="4437000"/>
            <a:ext cx="3241440" cy="2305080"/>
          </a:xfrm>
          <a:prstGeom prst="rect">
            <a:avLst/>
          </a:prstGeom>
          <a:ln>
            <a:noFill/>
          </a:ln>
        </p:spPr>
      </p:pic>
      <p:sp>
        <p:nvSpPr>
          <p:cNvPr id="114" name="CustomShape 2"/>
          <p:cNvSpPr/>
          <p:nvPr/>
        </p:nvSpPr>
        <p:spPr>
          <a:xfrm>
            <a:off x="365040" y="260280"/>
            <a:ext cx="8528040" cy="520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marL="63360" algn="ctr"/>
            <a:r>
              <a:rPr lang="ru-RU" sz="1400" b="1" strike="noStrike" spc="-1">
                <a:solidFill>
                  <a:srgbClr val="002060"/>
                </a:solidFill>
                <a:latin typeface="Arial"/>
              </a:rPr>
              <a:t>Муниципальное общеобразовательное учреждение </a:t>
            </a: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  <a:p>
            <a:pPr marL="63360" algn="ctr"/>
            <a:r>
              <a:rPr lang="ru-RU" sz="1400" b="1" strike="noStrike" spc="-1">
                <a:solidFill>
                  <a:srgbClr val="002060"/>
                </a:solidFill>
                <a:latin typeface="Arial"/>
              </a:rPr>
              <a:t>«Гимназия №1 г. Новоалександровска»</a:t>
            </a: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TextShape 1"/>
          <p:cNvSpPr txBox="1"/>
          <p:nvPr/>
        </p:nvSpPr>
        <p:spPr>
          <a:xfrm>
            <a:off x="888840" y="665280"/>
            <a:ext cx="7886880" cy="132552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r>
              <a:rPr lang="ru-RU" sz="3300" b="1" strike="noStrike" spc="-1">
                <a:solidFill>
                  <a:srgbClr val="000000"/>
                </a:solidFill>
                <a:latin typeface="Calibri Light"/>
              </a:rPr>
              <a:t>Выводы, результаты</a:t>
            </a:r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16" name="TextShape 2"/>
          <p:cNvSpPr txBox="1"/>
          <p:nvPr/>
        </p:nvSpPr>
        <p:spPr>
          <a:xfrm>
            <a:off x="628560" y="1825200"/>
            <a:ext cx="7886880" cy="4351320"/>
          </a:xfrm>
          <a:prstGeom prst="rect">
            <a:avLst/>
          </a:prstGeom>
          <a:noFill/>
          <a:ln>
            <a:noFill/>
          </a:ln>
        </p:spPr>
        <p:txBody>
          <a:bodyPr>
            <a:normAutofit lnSpcReduction="10000"/>
          </a:bodyPr>
          <a:lstStyle/>
          <a:p>
            <a:pPr marL="171360" indent="-171360">
              <a:spcBef>
                <a:spcPts val="748"/>
              </a:spcBef>
              <a:buClr>
                <a:srgbClr val="000000"/>
              </a:buClr>
              <a:buFont typeface="Arial"/>
              <a:buChar char="•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Обучение финансовой грамотности целесообразно начинать на начальных ступенях образовательной системы. Чем раньше дети узнают о роли денег в частной, семейной и общественной жизни, тем раньше могут быть сформированы полезные финансовые привычки. Учащиеся данного возраста вполне способны воспринять финансовые понятия, изложенные простым языком и на доступных примерах. </a:t>
            </a:r>
            <a:endParaRPr lang="en-US" sz="2000" b="0" strike="noStrike" spc="-1">
              <a:solidFill>
                <a:srgbClr val="000000"/>
              </a:solidFill>
              <a:latin typeface="Calibri"/>
            </a:endParaRPr>
          </a:p>
          <a:p>
            <a:pPr marL="171360" indent="-171360">
              <a:spcBef>
                <a:spcPts val="748"/>
              </a:spcBef>
              <a:buClr>
                <a:srgbClr val="000000"/>
              </a:buClr>
              <a:buFont typeface="Arial"/>
              <a:buChar char="•"/>
            </a:pPr>
            <a:endParaRPr lang="en-US" sz="2000" b="0" strike="noStrike" spc="-1">
              <a:solidFill>
                <a:srgbClr val="000000"/>
              </a:solidFill>
              <a:latin typeface="Calibri"/>
            </a:endParaRPr>
          </a:p>
          <a:p>
            <a:pPr marL="171360" indent="-171360">
              <a:spcBef>
                <a:spcPts val="748"/>
              </a:spcBef>
              <a:buClr>
                <a:srgbClr val="000000"/>
              </a:buClr>
              <a:buFont typeface="Arial"/>
              <a:buChar char="•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Выход на творческий уровень: выпуск газеты</a:t>
            </a:r>
            <a:endParaRPr lang="en-US" sz="2000" b="0" strike="noStrike" spc="-1">
              <a:solidFill>
                <a:srgbClr val="000000"/>
              </a:solidFill>
              <a:latin typeface="Calibri"/>
            </a:endParaRPr>
          </a:p>
          <a:p>
            <a:pPr marL="171360" indent="-171360">
              <a:spcBef>
                <a:spcPts val="748"/>
              </a:spcBef>
              <a:buClr>
                <a:srgbClr val="000000"/>
              </a:buClr>
              <a:buFont typeface="Arial"/>
              <a:buChar char="•"/>
            </a:pPr>
            <a:endParaRPr lang="en-US" sz="2000" b="0" strike="noStrike" spc="-1">
              <a:solidFill>
                <a:srgbClr val="000000"/>
              </a:solidFill>
              <a:latin typeface="Calibri"/>
            </a:endParaRPr>
          </a:p>
          <a:p>
            <a:pPr marL="171360" indent="-171360">
              <a:spcBef>
                <a:spcPts val="748"/>
              </a:spcBef>
              <a:buClr>
                <a:srgbClr val="000000"/>
              </a:buClr>
              <a:buFont typeface="Arial"/>
              <a:buChar char="•"/>
            </a:pPr>
            <a:r>
              <a:rPr lang="ru-RU" sz="1800" b="1" strike="noStrike" spc="-1">
                <a:solidFill>
                  <a:srgbClr val="000000"/>
                </a:solidFill>
                <a:latin typeface="Calibri"/>
              </a:rPr>
              <a:t>Сайт МОУ гимназия №1, г. Новоалександровск</a:t>
            </a: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:</a:t>
            </a:r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  <a:p>
            <a:pPr marL="171360" indent="-171360">
              <a:spcBef>
                <a:spcPts val="748"/>
              </a:spcBef>
            </a:pP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     </a:t>
            </a:r>
            <a:r>
              <a:rPr lang="en-US" sz="1800" b="0" strike="noStrike" spc="-1">
                <a:solidFill>
                  <a:srgbClr val="0563C1"/>
                </a:solidFill>
                <a:latin typeface="Calibri"/>
                <a:hlinkClick r:id="rId2"/>
              </a:rPr>
              <a:t>http://soch1-novoalex.ucoz.ru/index/obrazovatelnye_programmy_po_predmetam/0-81</a:t>
            </a: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 </a:t>
            </a:r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  <a:p>
            <a:pPr marL="171360" indent="-171360">
              <a:spcBef>
                <a:spcPts val="748"/>
              </a:spcBef>
              <a:buClr>
                <a:srgbClr val="000000"/>
              </a:buClr>
              <a:buFont typeface="Arial"/>
              <a:buChar char="•"/>
            </a:pPr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7" name="CustomShape 3"/>
          <p:cNvSpPr/>
          <p:nvPr/>
        </p:nvSpPr>
        <p:spPr>
          <a:xfrm>
            <a:off x="365040" y="260280"/>
            <a:ext cx="8528040" cy="520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marL="63360" algn="ctr"/>
            <a:r>
              <a:rPr lang="ru-RU" sz="1400" b="1" strike="noStrike" spc="-1">
                <a:solidFill>
                  <a:srgbClr val="002060"/>
                </a:solidFill>
                <a:latin typeface="Arial"/>
              </a:rPr>
              <a:t>Муниципальное общеобразовательное учреждение </a:t>
            </a: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  <a:p>
            <a:pPr marL="63360" algn="ctr"/>
            <a:r>
              <a:rPr lang="ru-RU" sz="1400" b="1" strike="noStrike" spc="-1">
                <a:solidFill>
                  <a:srgbClr val="002060"/>
                </a:solidFill>
                <a:latin typeface="Arial"/>
              </a:rPr>
              <a:t>«Гимназия №1 г. Новоалександровска»</a:t>
            </a: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TextShape 1"/>
          <p:cNvSpPr txBox="1"/>
          <p:nvPr/>
        </p:nvSpPr>
        <p:spPr>
          <a:xfrm>
            <a:off x="880920" y="907920"/>
            <a:ext cx="7886880" cy="132552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r>
              <a:rPr lang="ru-RU" sz="3600" b="1" strike="noStrike" spc="-1">
                <a:solidFill>
                  <a:srgbClr val="000000"/>
                </a:solidFill>
                <a:latin typeface="Calibri Light"/>
              </a:rPr>
              <a:t>Электронные ресурсы для педагогов</a:t>
            </a:r>
            <a:r>
              <a:t/>
            </a:r>
            <a:br/>
            <a:endParaRPr lang="en-US" sz="36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19" name="TextShape 2"/>
          <p:cNvSpPr txBox="1"/>
          <p:nvPr/>
        </p:nvSpPr>
        <p:spPr>
          <a:xfrm>
            <a:off x="628560" y="1825200"/>
            <a:ext cx="7886880" cy="435132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 marL="171360" indent="-171360">
              <a:spcBef>
                <a:spcPts val="748"/>
              </a:spcBef>
              <a:buClr>
                <a:srgbClr val="000000"/>
              </a:buClr>
              <a:buFont typeface="Arial"/>
              <a:buChar char="•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1. Начальная школа [Электронный ресурс]. - Режим доступа: http://www.n-shkola.ru/arch/161.html, свободный. - Загл. с экрана. </a:t>
            </a:r>
            <a:endParaRPr lang="en-US" sz="2000" b="0" strike="noStrike" spc="-1">
              <a:solidFill>
                <a:srgbClr val="000000"/>
              </a:solidFill>
              <a:latin typeface="Calibri"/>
            </a:endParaRPr>
          </a:p>
          <a:p>
            <a:pPr marL="171360" indent="-171360">
              <a:spcBef>
                <a:spcPts val="748"/>
              </a:spcBef>
              <a:buClr>
                <a:srgbClr val="000000"/>
              </a:buClr>
              <a:buFont typeface="Arial"/>
              <a:buChar char="•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2. Школа личных финансов [Электронный ресурс]. - Режим доступа: www.familyfinance.ru, свободный. - Загл. с экрана.  </a:t>
            </a:r>
            <a:endParaRPr lang="en-US" sz="2000" b="0" strike="noStrike" spc="-1">
              <a:solidFill>
                <a:srgbClr val="000000"/>
              </a:solidFill>
              <a:latin typeface="Calibri"/>
            </a:endParaRPr>
          </a:p>
          <a:p>
            <a:pPr marL="171360" indent="-171360">
              <a:spcBef>
                <a:spcPts val="748"/>
              </a:spcBef>
              <a:buClr>
                <a:srgbClr val="000000"/>
              </a:buClr>
              <a:buFont typeface="Arial"/>
              <a:buChar char="•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3. Финграмота. Ру [Электронный ресурс]. - Режим доступа:  www.fingramota.ru, свободный. - Загл. с экрана.  </a:t>
            </a:r>
            <a:endParaRPr lang="en-US" sz="2000" b="0" strike="noStrike" spc="-1">
              <a:solidFill>
                <a:srgbClr val="000000"/>
              </a:solidFill>
              <a:latin typeface="Calibri"/>
            </a:endParaRPr>
          </a:p>
          <a:p>
            <a:pPr marL="171360" indent="-171360">
              <a:spcBef>
                <a:spcPts val="748"/>
              </a:spcBef>
              <a:buClr>
                <a:srgbClr val="000000"/>
              </a:buClr>
              <a:buFont typeface="Arial"/>
              <a:buChar char="•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4. Фестиваль педагогических идей «Открытый урок» [Электронный ресурс]. - Режим доступа:   www. festival.1september.ru, свободный. - Загл. с экрана.  </a:t>
            </a:r>
            <a:endParaRPr lang="en-US" sz="2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0" name="CustomShape 3"/>
          <p:cNvSpPr/>
          <p:nvPr/>
        </p:nvSpPr>
        <p:spPr>
          <a:xfrm>
            <a:off x="365040" y="260280"/>
            <a:ext cx="8528040" cy="520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marL="63360" algn="ctr"/>
            <a:r>
              <a:rPr lang="ru-RU" sz="1400" b="1" strike="noStrike" spc="-1">
                <a:solidFill>
                  <a:srgbClr val="002060"/>
                </a:solidFill>
                <a:latin typeface="Arial"/>
              </a:rPr>
              <a:t>Муниципальное общеобразовательное учреждение </a:t>
            </a: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  <a:p>
            <a:pPr marL="63360" algn="ctr"/>
            <a:r>
              <a:rPr lang="ru-RU" sz="1400" b="1" strike="noStrike" spc="-1">
                <a:solidFill>
                  <a:srgbClr val="002060"/>
                </a:solidFill>
                <a:latin typeface="Arial"/>
              </a:rPr>
              <a:t>«Гимназия №1 г. Новоалександровска»</a:t>
            </a: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TextShape 1"/>
          <p:cNvSpPr txBox="1"/>
          <p:nvPr/>
        </p:nvSpPr>
        <p:spPr>
          <a:xfrm>
            <a:off x="611280" y="907920"/>
            <a:ext cx="8229600" cy="10670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r>
              <a:rPr lang="ru-RU" sz="3300" b="0" strike="noStrike" spc="-1">
                <a:solidFill>
                  <a:srgbClr val="000000"/>
                </a:solidFill>
                <a:latin typeface="Calibri Light"/>
              </a:rPr>
              <a:t>Мысли мудрых</a:t>
            </a:r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22" name="TextShape 2"/>
          <p:cNvSpPr txBox="1"/>
          <p:nvPr/>
        </p:nvSpPr>
        <p:spPr>
          <a:xfrm>
            <a:off x="539640" y="1916280"/>
            <a:ext cx="8229600" cy="432432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 marL="171360" indent="-171360">
              <a:spcBef>
                <a:spcPts val="748"/>
              </a:spcBef>
              <a:buClr>
                <a:srgbClr val="000000"/>
              </a:buClr>
              <a:buFont typeface="Arial"/>
              <a:buChar char="•"/>
            </a:pPr>
            <a:r>
              <a:rPr lang="ru-RU" sz="2100" b="0" strike="noStrike" spc="-1">
                <a:solidFill>
                  <a:srgbClr val="000000"/>
                </a:solidFill>
                <a:latin typeface="Calibri"/>
              </a:rPr>
              <a:t>«Богатство – не в обладании сокровищами, а в умении ими пользоваться». </a:t>
            </a: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  <a:p>
            <a:pPr marL="171360" indent="-171360">
              <a:spcBef>
                <a:spcPts val="748"/>
              </a:spcBef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  <a:p>
            <a:pPr marL="171360" indent="-171360">
              <a:spcBef>
                <a:spcPts val="748"/>
              </a:spcBef>
            </a:pPr>
            <a:r>
              <a:rPr lang="ru-RU" sz="2100" b="0" i="1" strike="noStrike" spc="-1">
                <a:solidFill>
                  <a:srgbClr val="000000"/>
                </a:solidFill>
                <a:latin typeface="Calibri"/>
              </a:rPr>
              <a:t>Наполеон Бонапарт</a:t>
            </a: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  <a:p>
            <a:pPr marL="171360" indent="-171360">
              <a:spcBef>
                <a:spcPts val="748"/>
              </a:spcBef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  <a:p>
            <a:pPr marL="171360" indent="-171360">
              <a:spcBef>
                <a:spcPts val="748"/>
              </a:spcBef>
              <a:buClr>
                <a:srgbClr val="000000"/>
              </a:buClr>
              <a:buFont typeface="Arial"/>
              <a:buChar char="•"/>
            </a:pPr>
            <a:r>
              <a:rPr lang="ru-RU" sz="2100" b="0" strike="noStrike" spc="-1">
                <a:solidFill>
                  <a:srgbClr val="000000"/>
                </a:solidFill>
                <a:latin typeface="Calibri"/>
              </a:rPr>
              <a:t>«Не быть жадным – уже богатство, не быть расточительным – доход»</a:t>
            </a: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  <a:p>
            <a:pPr marL="171360" indent="-171360">
              <a:spcBef>
                <a:spcPts val="748"/>
              </a:spcBef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  <a:p>
            <a:pPr marL="171360" indent="-171360">
              <a:spcBef>
                <a:spcPts val="748"/>
              </a:spcBef>
            </a:pPr>
            <a:r>
              <a:rPr lang="ru-RU" sz="2100" b="0" i="1" strike="noStrike" spc="-1">
                <a:solidFill>
                  <a:srgbClr val="000000"/>
                </a:solidFill>
                <a:latin typeface="Calibri"/>
              </a:rPr>
              <a:t>Цицерон</a:t>
            </a: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  <a:p>
            <a:pPr marL="171360" indent="-171360">
              <a:spcBef>
                <a:spcPts val="748"/>
              </a:spcBef>
              <a:buClr>
                <a:srgbClr val="000000"/>
              </a:buClr>
              <a:buFont typeface="Arial"/>
              <a:buChar char="•"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23" name="Picture 3" descr="C:\Users\1\Desktop\kopeyka.jpg"/>
          <p:cNvPicPr/>
          <p:nvPr/>
        </p:nvPicPr>
        <p:blipFill>
          <a:blip r:embed="rId2"/>
          <a:stretch/>
        </p:blipFill>
        <p:spPr>
          <a:xfrm>
            <a:off x="5940360" y="4797360"/>
            <a:ext cx="2489400" cy="1584360"/>
          </a:xfrm>
          <a:prstGeom prst="rect">
            <a:avLst/>
          </a:prstGeom>
          <a:ln>
            <a:noFill/>
          </a:ln>
        </p:spPr>
      </p:pic>
      <p:sp>
        <p:nvSpPr>
          <p:cNvPr id="124" name="CustomShape 3"/>
          <p:cNvSpPr/>
          <p:nvPr/>
        </p:nvSpPr>
        <p:spPr>
          <a:xfrm>
            <a:off x="365040" y="260280"/>
            <a:ext cx="8528040" cy="520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marL="63360" algn="ctr"/>
            <a:r>
              <a:rPr lang="ru-RU" sz="1400" b="1" strike="noStrike" spc="-1">
                <a:solidFill>
                  <a:srgbClr val="002060"/>
                </a:solidFill>
                <a:latin typeface="Arial"/>
              </a:rPr>
              <a:t>Муниципальное общеобразовательное учреждение </a:t>
            </a: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  <a:p>
            <a:pPr marL="63360" algn="ctr"/>
            <a:r>
              <a:rPr lang="ru-RU" sz="1400" b="1" strike="noStrike" spc="-1">
                <a:solidFill>
                  <a:srgbClr val="002060"/>
                </a:solidFill>
                <a:latin typeface="Arial"/>
              </a:rPr>
              <a:t>«Гимназия №1 г. Новоалександровска»</a:t>
            </a: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extShape 1"/>
          <p:cNvSpPr txBox="1"/>
          <p:nvPr/>
        </p:nvSpPr>
        <p:spPr>
          <a:xfrm>
            <a:off x="755640" y="858960"/>
            <a:ext cx="7886880" cy="132552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/>
            <a:r>
              <a:rPr lang="ru-RU" sz="3300" b="1" strike="noStrike" spc="-1">
                <a:solidFill>
                  <a:srgbClr val="000000"/>
                </a:solidFill>
                <a:latin typeface="Calibri Light"/>
              </a:rPr>
              <a:t>Актуальность</a:t>
            </a:r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51" name="TextShape 2"/>
          <p:cNvSpPr txBox="1"/>
          <p:nvPr/>
        </p:nvSpPr>
        <p:spPr>
          <a:xfrm>
            <a:off x="628560" y="1825200"/>
            <a:ext cx="7886880" cy="435132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 marL="171360" indent="-171360" algn="just">
              <a:spcBef>
                <a:spcPts val="748"/>
              </a:spcBef>
              <a:buClr>
                <a:srgbClr val="000000"/>
              </a:buClr>
              <a:buFont typeface="Arial"/>
              <a:buChar char="•"/>
            </a:pPr>
            <a:r>
              <a:rPr lang="ru-RU" sz="2400" b="0" strike="noStrike" spc="-1">
                <a:solidFill>
                  <a:srgbClr val="000000"/>
                </a:solidFill>
                <a:latin typeface="Calibri"/>
              </a:rPr>
              <a:t>Финансовая грамотность- одно из основных направлений образовательных программ, реализующиеся в целях выработки </a:t>
            </a:r>
            <a:r>
              <a:rPr lang="ru-RU" sz="2400" b="1" strike="noStrike" spc="-1">
                <a:solidFill>
                  <a:srgbClr val="000000"/>
                </a:solidFill>
                <a:latin typeface="Calibri"/>
              </a:rPr>
              <a:t>устойчивых финансовых привычек и правил</a:t>
            </a:r>
            <a:r>
              <a:rPr lang="ru-RU" sz="2400" b="0" strike="noStrike" spc="-1">
                <a:solidFill>
                  <a:srgbClr val="000000"/>
                </a:solidFill>
                <a:latin typeface="Calibri"/>
              </a:rPr>
              <a:t>, которые помогут избежать многих опасностей и ошибок в финансовой сфере, вовремя научиться обращению с деньгами, определить цели и приоритеты, сделать выбор, изучить стратегии, позволяющие </a:t>
            </a:r>
            <a:r>
              <a:rPr lang="ru-RU" sz="2400" b="1" strike="noStrike" spc="-1">
                <a:solidFill>
                  <a:srgbClr val="000000"/>
                </a:solidFill>
                <a:latin typeface="Calibri"/>
              </a:rPr>
              <a:t>реализовать личные финансовые планы</a:t>
            </a:r>
            <a:r>
              <a:rPr lang="ru-RU" sz="2400" b="0" strike="noStrike" spc="-1">
                <a:solidFill>
                  <a:srgbClr val="000000"/>
                </a:solidFill>
                <a:latin typeface="Calibri"/>
              </a:rPr>
              <a:t>.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" name="CustomShape 3"/>
          <p:cNvSpPr/>
          <p:nvPr/>
        </p:nvSpPr>
        <p:spPr>
          <a:xfrm>
            <a:off x="365040" y="260280"/>
            <a:ext cx="8528040" cy="520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marL="63360" algn="ctr"/>
            <a:r>
              <a:rPr lang="ru-RU" sz="1400" b="1" strike="noStrike" spc="-1">
                <a:solidFill>
                  <a:srgbClr val="002060"/>
                </a:solidFill>
                <a:latin typeface="Arial"/>
              </a:rPr>
              <a:t>Муниципальное общеобразовательное учреждение </a:t>
            </a: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  <a:p>
            <a:pPr marL="63360" algn="ctr"/>
            <a:r>
              <a:rPr lang="ru-RU" sz="1400" b="1" strike="noStrike" spc="-1">
                <a:solidFill>
                  <a:srgbClr val="002060"/>
                </a:solidFill>
                <a:latin typeface="Arial"/>
              </a:rPr>
              <a:t>«Гимназия №1 г. Новоалександровска»</a:t>
            </a: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Shape 1"/>
          <p:cNvSpPr txBox="1"/>
          <p:nvPr/>
        </p:nvSpPr>
        <p:spPr>
          <a:xfrm>
            <a:off x="628560" y="663480"/>
            <a:ext cx="7886880" cy="132552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/>
            <a:r>
              <a:rPr lang="ru-RU" sz="3300" b="1" strike="noStrike" spc="-1">
                <a:solidFill>
                  <a:srgbClr val="000000"/>
                </a:solidFill>
                <a:latin typeface="Calibri Light"/>
              </a:rPr>
              <a:t>Нормативная база</a:t>
            </a:r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54" name="TextShape 2"/>
          <p:cNvSpPr txBox="1"/>
          <p:nvPr/>
        </p:nvSpPr>
        <p:spPr>
          <a:xfrm>
            <a:off x="628560" y="1825200"/>
            <a:ext cx="7886880" cy="4351320"/>
          </a:xfrm>
          <a:prstGeom prst="rect">
            <a:avLst/>
          </a:prstGeom>
          <a:noFill/>
          <a:ln>
            <a:noFill/>
          </a:ln>
        </p:spPr>
        <p:txBody>
          <a:bodyPr>
            <a:normAutofit lnSpcReduction="10000"/>
          </a:bodyPr>
          <a:lstStyle/>
          <a:p>
            <a:pPr marL="171360" indent="-171360" algn="just">
              <a:spcBef>
                <a:spcPts val="748"/>
              </a:spcBef>
              <a:buClr>
                <a:srgbClr val="000000"/>
              </a:buClr>
              <a:buFont typeface="Arial"/>
              <a:buChar char="•"/>
            </a:pPr>
            <a:r>
              <a:rPr lang="ru-RU" sz="2400" b="0" strike="noStrike" spc="-1">
                <a:solidFill>
                  <a:srgbClr val="000000"/>
                </a:solidFill>
                <a:latin typeface="Calibri"/>
              </a:rPr>
              <a:t>Закон РФ «Об образовании в РФ»;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  <a:p>
            <a:pPr marL="171360" indent="-171360" algn="just">
              <a:spcBef>
                <a:spcPts val="748"/>
              </a:spcBef>
              <a:buClr>
                <a:srgbClr val="000000"/>
              </a:buClr>
              <a:buFont typeface="Arial"/>
              <a:buChar char="•"/>
            </a:pPr>
            <a:r>
              <a:rPr lang="ru-RU" sz="2400" b="0" strike="noStrike" spc="-1">
                <a:solidFill>
                  <a:srgbClr val="000000"/>
                </a:solidFill>
                <a:latin typeface="Calibri"/>
              </a:rPr>
              <a:t>Федеральный государственный образовательный стандарт начального общего образования;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  <a:p>
            <a:pPr marL="171360" indent="-171360" algn="just">
              <a:spcBef>
                <a:spcPts val="748"/>
              </a:spcBef>
              <a:buClr>
                <a:srgbClr val="000000"/>
              </a:buClr>
              <a:buFont typeface="Arial"/>
              <a:buChar char="•"/>
            </a:pPr>
            <a:r>
              <a:rPr lang="ru-RU" sz="2400" b="0" strike="noStrike" spc="-1">
                <a:solidFill>
                  <a:srgbClr val="000000"/>
                </a:solidFill>
                <a:latin typeface="Calibri"/>
              </a:rPr>
              <a:t>КРАЕВАЯ ПРОГРАММА "ПОВЫШЕНИЕ УРОВНЯ ФИНАНСОВОЙ ГРАМОТНОСТИ НАСЕЛЕНИЯ СТАВРОПОЛЬСКОГО КРАЯ И РАЗВИТИЕ ФИНАНСОВОГО ОБРАЗОВАНИЯ В СТАВРОПОЛЬСКОМ КРАЕ НА 2014 - 2018 ГОДЫ" постановление Правительства Ставропольского края от 27.07.2016 N 317-п, от 16.01.2017 N 9-п) 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  <a:p>
            <a:pPr marL="171360" indent="-171360" algn="just">
              <a:spcBef>
                <a:spcPts val="748"/>
              </a:spcBef>
              <a:buClr>
                <a:srgbClr val="000000"/>
              </a:buClr>
              <a:buFont typeface="Arial"/>
              <a:buChar char="•"/>
            </a:pPr>
            <a:r>
              <a:rPr lang="ru-RU" sz="2400" b="0" strike="noStrike" spc="-1">
                <a:solidFill>
                  <a:srgbClr val="000000"/>
                </a:solidFill>
                <a:latin typeface="Calibri"/>
              </a:rPr>
              <a:t>Проект «Содействие повышению уровня финансовой грамотности населения и развитию финансового образования в Российской Федерации».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  <a:p>
            <a:pPr marL="171360" indent="-171360" algn="just">
              <a:spcBef>
                <a:spcPts val="748"/>
              </a:spcBef>
              <a:buClr>
                <a:srgbClr val="000000"/>
              </a:buClr>
              <a:buFont typeface="Arial"/>
              <a:buChar char="•"/>
            </a:pP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5" name="CustomShape 3"/>
          <p:cNvSpPr/>
          <p:nvPr/>
        </p:nvSpPr>
        <p:spPr>
          <a:xfrm>
            <a:off x="365040" y="260280"/>
            <a:ext cx="8528040" cy="520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marL="63360" algn="ctr"/>
            <a:r>
              <a:rPr lang="ru-RU" sz="1400" b="1" strike="noStrike" spc="-1">
                <a:solidFill>
                  <a:srgbClr val="002060"/>
                </a:solidFill>
                <a:latin typeface="Arial"/>
              </a:rPr>
              <a:t>Муниципальное общеобразовательное учреждение </a:t>
            </a: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  <a:p>
            <a:pPr marL="63360" algn="ctr"/>
            <a:r>
              <a:rPr lang="ru-RU" sz="1400" b="1" strike="noStrike" spc="-1">
                <a:solidFill>
                  <a:srgbClr val="002060"/>
                </a:solidFill>
                <a:latin typeface="Arial"/>
              </a:rPr>
              <a:t>«Гимназия №1 г. Новоалександровска»</a:t>
            </a: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Shape 1"/>
          <p:cNvSpPr txBox="1"/>
          <p:nvPr/>
        </p:nvSpPr>
        <p:spPr>
          <a:xfrm>
            <a:off x="628560" y="735120"/>
            <a:ext cx="7886880" cy="132552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/>
            <a:r>
              <a:rPr lang="ru-RU" sz="3300" b="1" strike="noStrike" spc="-1">
                <a:solidFill>
                  <a:srgbClr val="000000"/>
                </a:solidFill>
                <a:latin typeface="Calibri Light"/>
              </a:rPr>
              <a:t>Технологии</a:t>
            </a:r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57" name="TextShape 2"/>
          <p:cNvSpPr txBox="1"/>
          <p:nvPr/>
        </p:nvSpPr>
        <p:spPr>
          <a:xfrm>
            <a:off x="628560" y="1825200"/>
            <a:ext cx="7886880" cy="435132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 marL="171360" indent="-171360">
              <a:spcBef>
                <a:spcPts val="748"/>
              </a:spcBef>
              <a:buClr>
                <a:srgbClr val="000000"/>
              </a:buClr>
              <a:buFont typeface="Arial"/>
              <a:buChar char="•"/>
            </a:pPr>
            <a:r>
              <a:rPr lang="ru-RU" sz="2100" b="0" strike="noStrike" spc="-1">
                <a:solidFill>
                  <a:srgbClr val="000000"/>
                </a:solidFill>
                <a:latin typeface="Calibri"/>
              </a:rPr>
              <a:t>Технология деятельностного метода</a:t>
            </a: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  <a:p>
            <a:pPr marL="171360" indent="-171360">
              <a:spcBef>
                <a:spcPts val="748"/>
              </a:spcBef>
              <a:buClr>
                <a:srgbClr val="000000"/>
              </a:buClr>
              <a:buFont typeface="Arial"/>
              <a:buChar char="•"/>
            </a:pPr>
            <a:r>
              <a:rPr lang="ru-RU" sz="2100" b="0" strike="noStrike" spc="-1">
                <a:solidFill>
                  <a:srgbClr val="000000"/>
                </a:solidFill>
                <a:latin typeface="Calibri"/>
              </a:rPr>
              <a:t>Технология проблемного обучения</a:t>
            </a: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  <a:p>
            <a:pPr marL="171360" indent="-171360">
              <a:spcBef>
                <a:spcPts val="748"/>
              </a:spcBef>
              <a:buClr>
                <a:srgbClr val="000000"/>
              </a:buClr>
              <a:buFont typeface="Arial"/>
              <a:buChar char="•"/>
            </a:pPr>
            <a:r>
              <a:rPr lang="ru-RU" sz="2100" b="0" strike="noStrike" spc="-1">
                <a:solidFill>
                  <a:srgbClr val="000000"/>
                </a:solidFill>
                <a:latin typeface="Calibri"/>
              </a:rPr>
              <a:t>Технология развития критического мышления</a:t>
            </a: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  <a:p>
            <a:pPr marL="171360" indent="-171360">
              <a:spcBef>
                <a:spcPts val="748"/>
              </a:spcBef>
              <a:buClr>
                <a:srgbClr val="000000"/>
              </a:buClr>
              <a:buFont typeface="Arial"/>
              <a:buChar char="•"/>
            </a:pPr>
            <a:r>
              <a:rPr lang="ru-RU" sz="2100" b="0" strike="noStrike" spc="-1">
                <a:solidFill>
                  <a:srgbClr val="000000"/>
                </a:solidFill>
                <a:latin typeface="Calibri"/>
              </a:rPr>
              <a:t>Интерактивные  технологии</a:t>
            </a: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  <a:p>
            <a:pPr marL="171360" indent="-171360">
              <a:spcBef>
                <a:spcPts val="748"/>
              </a:spcBef>
              <a:buClr>
                <a:srgbClr val="000000"/>
              </a:buClr>
              <a:buFont typeface="Arial"/>
              <a:buChar char="•"/>
            </a:pPr>
            <a:r>
              <a:rPr lang="ru-RU" sz="2100" b="0" strike="noStrike" spc="-1">
                <a:solidFill>
                  <a:srgbClr val="000000"/>
                </a:solidFill>
                <a:latin typeface="Calibri"/>
              </a:rPr>
              <a:t>Здоровьесберегающие  технологии </a:t>
            </a: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CustomShape 3"/>
          <p:cNvSpPr/>
          <p:nvPr/>
        </p:nvSpPr>
        <p:spPr>
          <a:xfrm>
            <a:off x="365040" y="260280"/>
            <a:ext cx="8528040" cy="520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marL="63360" algn="ctr"/>
            <a:r>
              <a:rPr lang="ru-RU" sz="1400" b="1" strike="noStrike" spc="-1">
                <a:solidFill>
                  <a:srgbClr val="002060"/>
                </a:solidFill>
                <a:latin typeface="Arial"/>
              </a:rPr>
              <a:t>Муниципальное общеобразовательное учреждение </a:t>
            </a: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  <a:p>
            <a:pPr marL="63360" algn="ctr"/>
            <a:r>
              <a:rPr lang="ru-RU" sz="1400" b="1" strike="noStrike" spc="-1">
                <a:solidFill>
                  <a:srgbClr val="002060"/>
                </a:solidFill>
                <a:latin typeface="Arial"/>
              </a:rPr>
              <a:t>«Гимназия №1 г. Новоалександровска»</a:t>
            </a: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extShape 1"/>
          <p:cNvSpPr txBox="1"/>
          <p:nvPr/>
        </p:nvSpPr>
        <p:spPr>
          <a:xfrm>
            <a:off x="250920" y="549000"/>
            <a:ext cx="8229600" cy="1066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r>
              <a:rPr lang="ru-RU" sz="3300" b="0" strike="noStrike" spc="-1">
                <a:solidFill>
                  <a:srgbClr val="000000"/>
                </a:solidFill>
                <a:latin typeface="Calibri Light"/>
              </a:rPr>
              <a:t>УМК</a:t>
            </a:r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60" name="TextShape 2"/>
          <p:cNvSpPr txBox="1"/>
          <p:nvPr/>
        </p:nvSpPr>
        <p:spPr>
          <a:xfrm>
            <a:off x="250920" y="1413000"/>
            <a:ext cx="8229600" cy="432432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 marL="171360" indent="-171360">
              <a:spcBef>
                <a:spcPts val="748"/>
              </a:spcBef>
              <a:buClr>
                <a:srgbClr val="000000"/>
              </a:buClr>
              <a:buFont typeface="Arial"/>
              <a:buChar char="•"/>
            </a:pPr>
            <a:r>
              <a:rPr lang="ru-RU" sz="2400" b="0" strike="noStrike" spc="-1">
                <a:solidFill>
                  <a:srgbClr val="000000"/>
                </a:solidFill>
                <a:latin typeface="Calibri"/>
              </a:rPr>
              <a:t>Программа «Финансовая грамотность» Ю.Н.Корлюгова М.:ВИТА-ПРЕСС,2014г.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  <a:p>
            <a:pPr marL="171360" indent="-171360">
              <a:spcBef>
                <a:spcPts val="748"/>
              </a:spcBef>
              <a:buClr>
                <a:srgbClr val="000000"/>
              </a:buClr>
              <a:buFont typeface="Arial"/>
              <a:buChar char="•"/>
            </a:pPr>
            <a:r>
              <a:rPr lang="ru-RU" sz="2400" b="0" strike="noStrike" spc="-1">
                <a:solidFill>
                  <a:srgbClr val="000000"/>
                </a:solidFill>
                <a:latin typeface="Calibri"/>
              </a:rPr>
              <a:t>Учебник ««Финансовая грамотность» Г.Д.Гловели М.:ВИТА-ПРЕСС,2014г.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  <a:p>
            <a:pPr marL="171360" indent="-171360">
              <a:spcBef>
                <a:spcPts val="748"/>
              </a:spcBef>
              <a:buClr>
                <a:srgbClr val="000000"/>
              </a:buClr>
              <a:buFont typeface="Arial"/>
              <a:buChar char="•"/>
            </a:pPr>
            <a:r>
              <a:rPr lang="ru-RU" sz="2400" b="0" strike="noStrike" spc="-1">
                <a:solidFill>
                  <a:srgbClr val="000000"/>
                </a:solidFill>
                <a:latin typeface="Calibri"/>
              </a:rPr>
              <a:t>Курс: 16 ч (2-3 класс)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  <a:p>
            <a:pPr marL="171360" indent="-171360">
              <a:spcBef>
                <a:spcPts val="748"/>
              </a:spcBef>
              <a:buClr>
                <a:srgbClr val="000000"/>
              </a:buClr>
              <a:buFont typeface="Arial"/>
              <a:buChar char="•"/>
            </a:pPr>
            <a:r>
              <a:rPr lang="ru-RU" sz="2400" b="0" strike="noStrike" spc="-1">
                <a:solidFill>
                  <a:srgbClr val="000000"/>
                </a:solidFill>
                <a:latin typeface="Calibri"/>
              </a:rPr>
              <a:t>            34 ч (4 класс)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  <a:p>
            <a:pPr marL="171360" indent="-171360">
              <a:spcBef>
                <a:spcPts val="748"/>
              </a:spcBef>
              <a:buClr>
                <a:srgbClr val="000000"/>
              </a:buClr>
              <a:buFont typeface="Arial"/>
              <a:buChar char="•"/>
            </a:pPr>
            <a:r>
              <a:rPr lang="ru-RU" sz="2400" b="0" strike="noStrike" spc="-1">
                <a:solidFill>
                  <a:srgbClr val="0563C1"/>
                </a:solidFill>
                <a:latin typeface="Calibri"/>
                <a:hlinkClick r:id=""/>
              </a:rPr>
              <a:t>Тематическое 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  <a:p>
            <a:pPr marL="171360" indent="-171360">
              <a:spcBef>
                <a:spcPts val="748"/>
              </a:spcBef>
            </a:pPr>
            <a:r>
              <a:rPr lang="ru-RU" sz="2400" b="0" strike="noStrike" spc="-1">
                <a:solidFill>
                  <a:srgbClr val="0563C1"/>
                </a:solidFill>
                <a:latin typeface="Calibri"/>
                <a:hlinkClick r:id=""/>
              </a:rPr>
              <a:t>планирование 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  <a:p>
            <a:pPr marL="171360" indent="-171360">
              <a:spcBef>
                <a:spcPts val="748"/>
              </a:spcBef>
            </a:pPr>
            <a:r>
              <a:rPr lang="ru-RU" sz="2400" b="0" strike="noStrike" spc="-1">
                <a:solidFill>
                  <a:srgbClr val="0563C1"/>
                </a:solidFill>
                <a:latin typeface="Calibri"/>
                <a:hlinkClick r:id=""/>
              </a:rPr>
              <a:t>курса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61" name="Содержимое 3" descr="http://www.vita-press.ru/fileadmin/files/fngr/m_1.jpg"/>
          <p:cNvPicPr/>
          <p:nvPr/>
        </p:nvPicPr>
        <p:blipFill>
          <a:blip r:embed="rId2"/>
          <a:stretch/>
        </p:blipFill>
        <p:spPr>
          <a:xfrm>
            <a:off x="4067280" y="3357720"/>
            <a:ext cx="4835520" cy="3267000"/>
          </a:xfrm>
          <a:prstGeom prst="rect">
            <a:avLst/>
          </a:prstGeom>
          <a:ln>
            <a:noFill/>
          </a:ln>
        </p:spPr>
      </p:pic>
      <p:sp>
        <p:nvSpPr>
          <p:cNvPr id="62" name="CustomShape 3"/>
          <p:cNvSpPr/>
          <p:nvPr/>
        </p:nvSpPr>
        <p:spPr>
          <a:xfrm>
            <a:off x="365040" y="260280"/>
            <a:ext cx="8528040" cy="520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marL="63360" algn="ctr"/>
            <a:r>
              <a:rPr lang="ru-RU" sz="1400" b="1" strike="noStrike" spc="-1">
                <a:solidFill>
                  <a:srgbClr val="002060"/>
                </a:solidFill>
                <a:latin typeface="Arial"/>
              </a:rPr>
              <a:t>Муниципальное общеобразовательное учреждение </a:t>
            </a: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  <a:p>
            <a:pPr marL="63360" algn="ctr"/>
            <a:r>
              <a:rPr lang="ru-RU" sz="1400" b="1" strike="noStrike" spc="-1">
                <a:solidFill>
                  <a:srgbClr val="002060"/>
                </a:solidFill>
                <a:latin typeface="Arial"/>
              </a:rPr>
              <a:t>«Гимназия №1 г. Новоалександровска»</a:t>
            </a: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extShape 1"/>
          <p:cNvSpPr txBox="1"/>
          <p:nvPr/>
        </p:nvSpPr>
        <p:spPr>
          <a:xfrm>
            <a:off x="468360" y="836280"/>
            <a:ext cx="8229600" cy="1066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r>
              <a:rPr lang="ru-RU" sz="3300" b="0" strike="noStrike" spc="-1">
                <a:solidFill>
                  <a:srgbClr val="000000"/>
                </a:solidFill>
                <a:latin typeface="Calibri Light"/>
              </a:rPr>
              <a:t>В помощь учителю и родителям</a:t>
            </a:r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pic>
        <p:nvPicPr>
          <p:cNvPr id="64" name="Содержимое 4" descr="https://fmc.hse.ru/data/2016/05/24/1131587491/%D0%9A%D0%98%D0%9C.png.(231x200x123).png"/>
          <p:cNvPicPr/>
          <p:nvPr/>
        </p:nvPicPr>
        <p:blipFill>
          <a:blip r:embed="rId2"/>
          <a:stretch/>
        </p:blipFill>
        <p:spPr>
          <a:xfrm>
            <a:off x="539640" y="1700280"/>
            <a:ext cx="2200320" cy="1895400"/>
          </a:xfrm>
          <a:prstGeom prst="rect">
            <a:avLst/>
          </a:prstGeom>
          <a:ln>
            <a:noFill/>
          </a:ln>
        </p:spPr>
      </p:pic>
      <p:pic>
        <p:nvPicPr>
          <p:cNvPr id="65" name="Содержимое 5" descr="https://fmc.hse.ru/data/2016/05/24/1131587529/%D1%80%D0%BE%D0%B4%D0%B8%D1%82%D0%B5%D0%BB%D1%8F%D0%BC.png.(231x186x123).png"/>
          <p:cNvPicPr/>
          <p:nvPr/>
        </p:nvPicPr>
        <p:blipFill>
          <a:blip r:embed="rId3"/>
          <a:stretch/>
        </p:blipFill>
        <p:spPr>
          <a:xfrm>
            <a:off x="4356000" y="3860640"/>
            <a:ext cx="2200320" cy="1771920"/>
          </a:xfrm>
          <a:prstGeom prst="rect">
            <a:avLst/>
          </a:prstGeom>
          <a:ln>
            <a:noFill/>
          </a:ln>
        </p:spPr>
      </p:pic>
      <p:pic>
        <p:nvPicPr>
          <p:cNvPr id="66" name="Рисунок 6" descr="https://fmc.hse.ru/data/2016/05/24/1131587228/%D1%83%D1%87%D0%B8%D1%82%D0%B5%D0%BB%D1%8F%D0%BC.png.(231x199x123).png"/>
          <p:cNvPicPr/>
          <p:nvPr/>
        </p:nvPicPr>
        <p:blipFill>
          <a:blip r:embed="rId4"/>
          <a:stretch/>
        </p:blipFill>
        <p:spPr>
          <a:xfrm>
            <a:off x="2484360" y="2781360"/>
            <a:ext cx="2195640" cy="1890720"/>
          </a:xfrm>
          <a:prstGeom prst="rect">
            <a:avLst/>
          </a:prstGeom>
          <a:ln>
            <a:noFill/>
          </a:ln>
        </p:spPr>
      </p:pic>
      <p:pic>
        <p:nvPicPr>
          <p:cNvPr id="67" name="Рисунок 7" descr="https://fmc.hse.ru/data/2016/05/24/1131586381/%D1%83%D1%87%D0%B0%D1%89%D0%B8%D0%BC%D1%81%D1%8F4.png.(231x182x123).png"/>
          <p:cNvPicPr/>
          <p:nvPr/>
        </p:nvPicPr>
        <p:blipFill>
          <a:blip r:embed="rId5"/>
          <a:stretch/>
        </p:blipFill>
        <p:spPr>
          <a:xfrm>
            <a:off x="6588000" y="4724280"/>
            <a:ext cx="2197080" cy="1724040"/>
          </a:xfrm>
          <a:prstGeom prst="rect">
            <a:avLst/>
          </a:prstGeom>
          <a:ln>
            <a:noFill/>
          </a:ln>
        </p:spPr>
      </p:pic>
      <p:pic>
        <p:nvPicPr>
          <p:cNvPr id="68" name="Picture 3" descr="C:\Users\1\Desktop\colourbox4215283.jpg"/>
          <p:cNvPicPr/>
          <p:nvPr/>
        </p:nvPicPr>
        <p:blipFill>
          <a:blip r:embed="rId6"/>
          <a:stretch/>
        </p:blipFill>
        <p:spPr>
          <a:xfrm>
            <a:off x="6227640" y="1989000"/>
            <a:ext cx="2052720" cy="1633680"/>
          </a:xfrm>
          <a:prstGeom prst="rect">
            <a:avLst/>
          </a:prstGeom>
          <a:ln>
            <a:noFill/>
          </a:ln>
        </p:spPr>
      </p:pic>
      <p:sp>
        <p:nvSpPr>
          <p:cNvPr id="69" name="CustomShape 2"/>
          <p:cNvSpPr/>
          <p:nvPr/>
        </p:nvSpPr>
        <p:spPr>
          <a:xfrm>
            <a:off x="365040" y="260280"/>
            <a:ext cx="8528040" cy="520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marL="63360" algn="ctr"/>
            <a:r>
              <a:rPr lang="ru-RU" sz="1400" b="1" strike="noStrike" spc="-1">
                <a:solidFill>
                  <a:srgbClr val="002060"/>
                </a:solidFill>
                <a:latin typeface="Arial"/>
              </a:rPr>
              <a:t>Муниципальное общеобразовательное учреждение </a:t>
            </a: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  <a:p>
            <a:pPr marL="63360" algn="ctr"/>
            <a:r>
              <a:rPr lang="ru-RU" sz="1400" b="1" strike="noStrike" spc="-1">
                <a:solidFill>
                  <a:srgbClr val="002060"/>
                </a:solidFill>
                <a:latin typeface="Arial"/>
              </a:rPr>
              <a:t>«Гимназия №1 г. Новоалександровска»</a:t>
            </a: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TextShape 1"/>
          <p:cNvSpPr txBox="1"/>
          <p:nvPr/>
        </p:nvSpPr>
        <p:spPr>
          <a:xfrm>
            <a:off x="539640" y="691920"/>
            <a:ext cx="8229600" cy="1066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r>
              <a:rPr lang="ru-RU" sz="3300" b="0" strike="noStrike" spc="-1">
                <a:solidFill>
                  <a:srgbClr val="000000"/>
                </a:solidFill>
                <a:latin typeface="Calibri Light"/>
              </a:rPr>
              <a:t>С чего начать?</a:t>
            </a:r>
            <a:endParaRPr lang="en-US" sz="33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71" name="TextShape 2"/>
          <p:cNvSpPr txBox="1"/>
          <p:nvPr/>
        </p:nvSpPr>
        <p:spPr>
          <a:xfrm>
            <a:off x="250920" y="1916280"/>
            <a:ext cx="8229600" cy="432432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 marL="171360" indent="-171360">
              <a:spcBef>
                <a:spcPts val="748"/>
              </a:spcBef>
              <a:buClr>
                <a:srgbClr val="000000"/>
              </a:buClr>
              <a:buFont typeface="Arial"/>
              <a:buChar char="•"/>
            </a:pPr>
            <a:r>
              <a:rPr lang="ru-RU" sz="2100" b="0" strike="noStrike" spc="-1">
                <a:solidFill>
                  <a:srgbClr val="000000"/>
                </a:solidFill>
                <a:latin typeface="Calibri"/>
              </a:rPr>
              <a:t>Родительское собрание</a:t>
            </a: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72" name="Picture 2" descr="C:\Users\Елена\Desktop\Белевцова талант 2017\IMG_7466[1].JPG"/>
          <p:cNvPicPr/>
          <p:nvPr/>
        </p:nvPicPr>
        <p:blipFill>
          <a:blip r:embed="rId2"/>
          <a:stretch/>
        </p:blipFill>
        <p:spPr>
          <a:xfrm>
            <a:off x="3132000" y="2781360"/>
            <a:ext cx="5029200" cy="3771720"/>
          </a:xfrm>
          <a:prstGeom prst="rect">
            <a:avLst/>
          </a:prstGeom>
          <a:ln>
            <a:noFill/>
          </a:ln>
        </p:spPr>
      </p:pic>
      <p:sp>
        <p:nvSpPr>
          <p:cNvPr id="73" name="CustomShape 3"/>
          <p:cNvSpPr/>
          <p:nvPr/>
        </p:nvSpPr>
        <p:spPr>
          <a:xfrm>
            <a:off x="365040" y="260280"/>
            <a:ext cx="8528040" cy="520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marL="63360" algn="ctr"/>
            <a:r>
              <a:rPr lang="ru-RU" sz="1400" b="1" strike="noStrike" spc="-1">
                <a:solidFill>
                  <a:srgbClr val="002060"/>
                </a:solidFill>
                <a:latin typeface="Arial"/>
              </a:rPr>
              <a:t>Муниципальное общеобразовательное учреждение </a:t>
            </a: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  <a:p>
            <a:pPr marL="63360" algn="ctr"/>
            <a:r>
              <a:rPr lang="ru-RU" sz="1400" b="1" strike="noStrike" spc="-1">
                <a:solidFill>
                  <a:srgbClr val="002060"/>
                </a:solidFill>
                <a:latin typeface="Arial"/>
              </a:rPr>
              <a:t>«Гимназия №1 г. Новоалександровска»</a:t>
            </a: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Содержимое 3"/>
          <p:cNvPicPr/>
          <p:nvPr/>
        </p:nvPicPr>
        <p:blipFill>
          <a:blip r:embed="rId2"/>
          <a:stretch/>
        </p:blipFill>
        <p:spPr>
          <a:xfrm>
            <a:off x="395280" y="1192320"/>
            <a:ext cx="7201080" cy="3824280"/>
          </a:xfrm>
          <a:prstGeom prst="rect">
            <a:avLst/>
          </a:prstGeom>
          <a:ln>
            <a:noFill/>
          </a:ln>
        </p:spPr>
      </p:pic>
      <p:pic>
        <p:nvPicPr>
          <p:cNvPr id="75" name="Picture 2" descr="C:\Users\1\Desktop\i.jpg"/>
          <p:cNvPicPr/>
          <p:nvPr/>
        </p:nvPicPr>
        <p:blipFill>
          <a:blip r:embed="rId3"/>
          <a:stretch/>
        </p:blipFill>
        <p:spPr>
          <a:xfrm>
            <a:off x="5796000" y="4437000"/>
            <a:ext cx="2844720" cy="2087640"/>
          </a:xfrm>
          <a:prstGeom prst="rect">
            <a:avLst/>
          </a:prstGeom>
          <a:ln>
            <a:noFill/>
          </a:ln>
        </p:spPr>
      </p:pic>
      <p:sp>
        <p:nvSpPr>
          <p:cNvPr id="76" name="CustomShape 1"/>
          <p:cNvSpPr/>
          <p:nvPr/>
        </p:nvSpPr>
        <p:spPr>
          <a:xfrm>
            <a:off x="365040" y="260280"/>
            <a:ext cx="8528040" cy="520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marL="63360" algn="ctr"/>
            <a:r>
              <a:rPr lang="ru-RU" sz="1400" b="1" strike="noStrike" spc="-1">
                <a:solidFill>
                  <a:srgbClr val="002060"/>
                </a:solidFill>
                <a:latin typeface="Arial"/>
              </a:rPr>
              <a:t>Муниципальное общеобразовательное учреждение </a:t>
            </a: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  <a:p>
            <a:pPr marL="63360" algn="ctr"/>
            <a:r>
              <a:rPr lang="ru-RU" sz="1400" b="1" strike="noStrike" spc="-1">
                <a:solidFill>
                  <a:srgbClr val="002060"/>
                </a:solidFill>
                <a:latin typeface="Arial"/>
              </a:rPr>
              <a:t>«Гимназия №1 г. Новоалександровска»</a:t>
            </a: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406</TotalTime>
  <Words>791</Words>
  <Application>Microsoft Office PowerPoint</Application>
  <PresentationFormat>Экран (4:3)</PresentationFormat>
  <Paragraphs>120</Paragraphs>
  <Slides>23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30" baseType="lpstr">
      <vt:lpstr>Arial</vt:lpstr>
      <vt:lpstr>Calibri</vt:lpstr>
      <vt:lpstr>Calibri Light</vt:lpstr>
      <vt:lpstr>DejaVu Sans</vt:lpstr>
      <vt:lpstr>Times New Roman</vt:lpstr>
      <vt:lpstr>Office Theme</vt:lpstr>
      <vt:lpstr>PDF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Наши достижения     «Лучшая визуально-графическая реклама»</vt:lpstr>
      <vt:lpstr>Презентация PowerPoint</vt:lpstr>
      <vt:lpstr>  Сотрудничество с СКФУ (СЕВЕРО-КАВКАЗСКИЙ    ФЕДЕРАЛЬНЫЙ УНИВЕРСИТЕТ) 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Экономика и финансовая грамотность учащихся  младших классов</dc:title>
  <dc:subject/>
  <dc:creator>Елена</dc:creator>
  <dc:description/>
  <cp:lastModifiedBy>Luda</cp:lastModifiedBy>
  <cp:revision>28</cp:revision>
  <dcterms:created xsi:type="dcterms:W3CDTF">2017-10-30T16:34:01Z</dcterms:created>
  <dcterms:modified xsi:type="dcterms:W3CDTF">2022-05-08T08:53:40Z</dcterms:modified>
  <dc:language>en-US</dc:language>
</cp:coreProperties>
</file>